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1"/>
  </p:notesMasterIdLst>
  <p:sldIdLst>
    <p:sldId id="256" r:id="rId6"/>
    <p:sldId id="278" r:id="rId7"/>
    <p:sldId id="279" r:id="rId8"/>
    <p:sldId id="280" r:id="rId9"/>
    <p:sldId id="261" r:id="rId10"/>
    <p:sldId id="267" r:id="rId11"/>
    <p:sldId id="281" r:id="rId12"/>
    <p:sldId id="266" r:id="rId13"/>
    <p:sldId id="268" r:id="rId14"/>
    <p:sldId id="269" r:id="rId15"/>
    <p:sldId id="271" r:id="rId16"/>
    <p:sldId id="272" r:id="rId17"/>
    <p:sldId id="273" r:id="rId18"/>
    <p:sldId id="282" r:id="rId19"/>
    <p:sldId id="275" r:id="rId2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D8"/>
    <a:srgbClr val="BFBD73"/>
    <a:srgbClr val="6FF155"/>
    <a:srgbClr val="80F369"/>
    <a:srgbClr val="D3CDBF"/>
    <a:srgbClr val="D2C6AA"/>
    <a:srgbClr val="DDD9C3"/>
    <a:srgbClr val="FFFFAF"/>
    <a:srgbClr val="A6A6A6"/>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084" y="-1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4261876426815"/>
          <c:y val="4.583333333333333E-2"/>
          <c:w val="0.84575738123573185"/>
          <c:h val="0.74646555118110236"/>
        </c:manualLayout>
      </c:layout>
      <c:barChart>
        <c:barDir val="col"/>
        <c:grouping val="clustered"/>
        <c:varyColors val="0"/>
        <c:ser>
          <c:idx val="0"/>
          <c:order val="0"/>
          <c:tx>
            <c:strRef>
              <c:f>Sheet1!$B$1</c:f>
              <c:strCache>
                <c:ptCount val="1"/>
                <c:pt idx="0">
                  <c:v>2014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IIT-JEE( Advance / Final) </c:v>
                </c:pt>
                <c:pt idx="1">
                  <c:v>NEET (UG) </c:v>
                </c:pt>
              </c:strCache>
            </c:strRef>
          </c:cat>
          <c:val>
            <c:numRef>
              <c:f>Sheet1!$B$2:$B$3</c:f>
              <c:numCache>
                <c:formatCode>General</c:formatCode>
                <c:ptCount val="2"/>
                <c:pt idx="0">
                  <c:v>7923</c:v>
                </c:pt>
                <c:pt idx="1">
                  <c:v>12159</c:v>
                </c:pt>
              </c:numCache>
            </c:numRef>
          </c:val>
          <c:extLst xmlns:c16r2="http://schemas.microsoft.com/office/drawing/2015/06/chart">
            <c:ext xmlns:c16="http://schemas.microsoft.com/office/drawing/2014/chart" uri="{C3380CC4-5D6E-409C-BE32-E72D297353CC}">
              <c16:uniqueId val="{00000000-7212-4C10-8CA0-5222CD3BF380}"/>
            </c:ext>
          </c:extLst>
        </c:ser>
        <c:ser>
          <c:idx val="1"/>
          <c:order val="1"/>
          <c:tx>
            <c:strRef>
              <c:f>Sheet1!$C$1</c:f>
              <c:strCache>
                <c:ptCount val="1"/>
                <c:pt idx="0">
                  <c:v>2015</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IIT-JEE( Advance / Final) </c:v>
                </c:pt>
                <c:pt idx="1">
                  <c:v>NEET (UG) </c:v>
                </c:pt>
              </c:strCache>
            </c:strRef>
          </c:cat>
          <c:val>
            <c:numRef>
              <c:f>Sheet1!$C$2:$C$3</c:f>
              <c:numCache>
                <c:formatCode>General</c:formatCode>
                <c:ptCount val="2"/>
                <c:pt idx="0">
                  <c:v>9711</c:v>
                </c:pt>
                <c:pt idx="1">
                  <c:v>15196</c:v>
                </c:pt>
              </c:numCache>
            </c:numRef>
          </c:val>
          <c:extLst xmlns:c16r2="http://schemas.microsoft.com/office/drawing/2015/06/chart">
            <c:ext xmlns:c16="http://schemas.microsoft.com/office/drawing/2014/chart" uri="{C3380CC4-5D6E-409C-BE32-E72D297353CC}">
              <c16:uniqueId val="{00000001-7212-4C10-8CA0-5222CD3BF380}"/>
            </c:ext>
          </c:extLst>
        </c:ser>
        <c:ser>
          <c:idx val="2"/>
          <c:order val="2"/>
          <c:tx>
            <c:strRef>
              <c:f>Sheet1!$D$1</c:f>
              <c:strCache>
                <c:ptCount val="1"/>
                <c:pt idx="0">
                  <c:v>2016</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IIT-JEE( Advance / Final) </c:v>
                </c:pt>
                <c:pt idx="1">
                  <c:v>NEET (UG) </c:v>
                </c:pt>
              </c:strCache>
            </c:strRef>
          </c:cat>
          <c:val>
            <c:numRef>
              <c:f>Sheet1!$D$2:$D$3</c:f>
              <c:numCache>
                <c:formatCode>General</c:formatCode>
                <c:ptCount val="2"/>
                <c:pt idx="0">
                  <c:v>11997</c:v>
                </c:pt>
                <c:pt idx="1">
                  <c:v>38875</c:v>
                </c:pt>
              </c:numCache>
            </c:numRef>
          </c:val>
          <c:extLst xmlns:c16r2="http://schemas.microsoft.com/office/drawing/2015/06/chart">
            <c:ext xmlns:c16="http://schemas.microsoft.com/office/drawing/2014/chart" uri="{C3380CC4-5D6E-409C-BE32-E72D297353CC}">
              <c16:uniqueId val="{00000002-7212-4C10-8CA0-5222CD3BF380}"/>
            </c:ext>
          </c:extLst>
        </c:ser>
        <c:dLbls>
          <c:dLblPos val="outEnd"/>
          <c:showLegendKey val="0"/>
          <c:showVal val="1"/>
          <c:showCatName val="0"/>
          <c:showSerName val="0"/>
          <c:showPercent val="0"/>
          <c:showBubbleSize val="0"/>
        </c:dLbls>
        <c:gapWidth val="100"/>
        <c:overlap val="-24"/>
        <c:axId val="43820928"/>
        <c:axId val="43835392"/>
      </c:barChart>
      <c:catAx>
        <c:axId val="43820928"/>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IN" dirty="0"/>
                  <a:t>Exam year  wise</a:t>
                </a:r>
              </a:p>
            </c:rich>
          </c:tx>
          <c:layout>
            <c:manualLayout>
              <c:xMode val="edge"/>
              <c:yMode val="edge"/>
              <c:x val="0.47059990429373122"/>
              <c:y val="0.88977541660660331"/>
            </c:manualLayout>
          </c:layout>
          <c:overlay val="0"/>
          <c:spPr>
            <a:noFill/>
            <a:ln>
              <a:noFill/>
            </a:ln>
            <a:effectLst/>
          </c:sp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3835392"/>
        <c:crosses val="autoZero"/>
        <c:auto val="1"/>
        <c:lblAlgn val="ctr"/>
        <c:lblOffset val="100"/>
        <c:noMultiLvlLbl val="0"/>
      </c:catAx>
      <c:valAx>
        <c:axId val="43835392"/>
        <c:scaling>
          <c:orientation val="minMax"/>
        </c:scaling>
        <c:delete val="0"/>
        <c:axPos val="l"/>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IN"/>
                  <a:t>No. of selection</a:t>
                </a:r>
              </a:p>
            </c:rich>
          </c:tx>
          <c:layout>
            <c:manualLayout>
              <c:xMode val="edge"/>
              <c:yMode val="edge"/>
              <c:x val="2.8717764976638437E-2"/>
              <c:y val="0.1796751543950771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38209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1153F-CDD0-457F-A25B-60D604AB4DD5}" type="doc">
      <dgm:prSet loTypeId="urn:microsoft.com/office/officeart/2005/8/layout/venn2" loCatId="relationship" qsTypeId="urn:microsoft.com/office/officeart/2005/8/quickstyle/3d2" qsCatId="3D" csTypeId="urn:microsoft.com/office/officeart/2005/8/colors/accent0_2" csCatId="mainScheme" phldr="1"/>
      <dgm:spPr/>
      <dgm:t>
        <a:bodyPr/>
        <a:lstStyle/>
        <a:p>
          <a:endParaRPr lang="en-IN"/>
        </a:p>
      </dgm:t>
    </dgm:pt>
    <dgm:pt modelId="{8BC42A6E-8C2E-4157-87F9-5AEF2023F2D0}">
      <dgm:prSet phldrT="[Text]"/>
      <dgm:spPr/>
      <dgm:t>
        <a:bodyPr/>
        <a:lstStyle/>
        <a:p>
          <a:r>
            <a:rPr lang="en-IN" b="1" dirty="0" smtClean="0"/>
            <a:t>Counselling and Mentorship</a:t>
          </a:r>
          <a:endParaRPr lang="en-IN" b="1" dirty="0"/>
        </a:p>
      </dgm:t>
    </dgm:pt>
    <dgm:pt modelId="{1AE389F5-11D5-4829-8EAB-A260F4B7E171}" type="parTrans" cxnId="{93A31C7C-466F-40BC-8427-87127CEC0130}">
      <dgm:prSet/>
      <dgm:spPr/>
      <dgm:t>
        <a:bodyPr/>
        <a:lstStyle/>
        <a:p>
          <a:endParaRPr lang="en-IN" b="1"/>
        </a:p>
      </dgm:t>
    </dgm:pt>
    <dgm:pt modelId="{7DBB6348-4A9E-47F0-9ACF-7551B65D1FAB}" type="sibTrans" cxnId="{93A31C7C-466F-40BC-8427-87127CEC0130}">
      <dgm:prSet/>
      <dgm:spPr/>
      <dgm:t>
        <a:bodyPr/>
        <a:lstStyle/>
        <a:p>
          <a:endParaRPr lang="en-IN" b="1"/>
        </a:p>
      </dgm:t>
    </dgm:pt>
    <dgm:pt modelId="{188189C4-10EE-4B8E-A68F-153F36CB0530}">
      <dgm:prSet phldrT="[Text]"/>
      <dgm:spPr/>
      <dgm:t>
        <a:bodyPr/>
        <a:lstStyle/>
        <a:p>
          <a:r>
            <a:rPr lang="en-IN" b="1" dirty="0" smtClean="0"/>
            <a:t>Intelligent  Test system</a:t>
          </a:r>
          <a:endParaRPr lang="en-IN" b="1" dirty="0"/>
        </a:p>
      </dgm:t>
    </dgm:pt>
    <dgm:pt modelId="{3662407A-4D7D-4BA3-A2B0-577A9C5C3D1C}" type="parTrans" cxnId="{5E393B2F-5F03-4D53-86EA-86B67B5F0059}">
      <dgm:prSet/>
      <dgm:spPr/>
      <dgm:t>
        <a:bodyPr/>
        <a:lstStyle/>
        <a:p>
          <a:endParaRPr lang="en-IN" b="1"/>
        </a:p>
      </dgm:t>
    </dgm:pt>
    <dgm:pt modelId="{FD2A7AD0-A76D-4E2C-8803-9B875543C4B1}" type="sibTrans" cxnId="{5E393B2F-5F03-4D53-86EA-86B67B5F0059}">
      <dgm:prSet/>
      <dgm:spPr/>
      <dgm:t>
        <a:bodyPr/>
        <a:lstStyle/>
        <a:p>
          <a:endParaRPr lang="en-IN" b="1"/>
        </a:p>
      </dgm:t>
    </dgm:pt>
    <dgm:pt modelId="{5A943F6B-B505-45C3-B09C-6F2FF3C8FFB7}">
      <dgm:prSet phldrT="[Text]"/>
      <dgm:spPr/>
      <dgm:t>
        <a:bodyPr/>
        <a:lstStyle/>
        <a:p>
          <a:r>
            <a:rPr lang="en-IN" b="1" dirty="0" smtClean="0"/>
            <a:t>Smart Study Material</a:t>
          </a:r>
          <a:endParaRPr lang="en-IN" b="1" dirty="0"/>
        </a:p>
      </dgm:t>
    </dgm:pt>
    <dgm:pt modelId="{C58BC286-226C-4F93-AEA5-EF7071A37E3D}" type="parTrans" cxnId="{F6BE4BFB-43AD-43D6-9685-5FD6160EC008}">
      <dgm:prSet/>
      <dgm:spPr/>
      <dgm:t>
        <a:bodyPr/>
        <a:lstStyle/>
        <a:p>
          <a:endParaRPr lang="en-IN" b="1"/>
        </a:p>
      </dgm:t>
    </dgm:pt>
    <dgm:pt modelId="{5E80C2A3-04ED-4911-84DF-768C84DBABB0}" type="sibTrans" cxnId="{F6BE4BFB-43AD-43D6-9685-5FD6160EC008}">
      <dgm:prSet/>
      <dgm:spPr/>
      <dgm:t>
        <a:bodyPr/>
        <a:lstStyle/>
        <a:p>
          <a:endParaRPr lang="en-IN" b="1"/>
        </a:p>
      </dgm:t>
    </dgm:pt>
    <dgm:pt modelId="{1E12A77B-7C56-4CE5-9358-1F790726FB82}">
      <dgm:prSet phldrT="[Text]"/>
      <dgm:spPr/>
      <dgm:t>
        <a:bodyPr/>
        <a:lstStyle/>
        <a:p>
          <a:r>
            <a:rPr lang="en-IN" b="1" dirty="0" smtClean="0"/>
            <a:t>Concept Building</a:t>
          </a:r>
          <a:endParaRPr lang="en-IN" b="1" dirty="0"/>
        </a:p>
      </dgm:t>
    </dgm:pt>
    <dgm:pt modelId="{97D89FE4-80CF-45E9-BC4B-93CD43E3F6F3}" type="parTrans" cxnId="{61823350-D49A-4BBF-BABC-746454F25F7C}">
      <dgm:prSet/>
      <dgm:spPr/>
      <dgm:t>
        <a:bodyPr/>
        <a:lstStyle/>
        <a:p>
          <a:endParaRPr lang="en-IN" b="1"/>
        </a:p>
      </dgm:t>
    </dgm:pt>
    <dgm:pt modelId="{3EBA6B54-912B-4880-B593-E4A90677D352}" type="sibTrans" cxnId="{61823350-D49A-4BBF-BABC-746454F25F7C}">
      <dgm:prSet/>
      <dgm:spPr/>
      <dgm:t>
        <a:bodyPr/>
        <a:lstStyle/>
        <a:p>
          <a:endParaRPr lang="en-IN" b="1"/>
        </a:p>
      </dgm:t>
    </dgm:pt>
    <dgm:pt modelId="{B876C108-6815-4DDA-8A88-E0C7E8DC687A}" type="pres">
      <dgm:prSet presAssocID="{6F01153F-CDD0-457F-A25B-60D604AB4DD5}" presName="Name0" presStyleCnt="0">
        <dgm:presLayoutVars>
          <dgm:chMax val="7"/>
          <dgm:resizeHandles val="exact"/>
        </dgm:presLayoutVars>
      </dgm:prSet>
      <dgm:spPr/>
      <dgm:t>
        <a:bodyPr/>
        <a:lstStyle/>
        <a:p>
          <a:endParaRPr lang="en-IN"/>
        </a:p>
      </dgm:t>
    </dgm:pt>
    <dgm:pt modelId="{4B121FF5-C7D3-4357-B1E5-95A5F7C60434}" type="pres">
      <dgm:prSet presAssocID="{6F01153F-CDD0-457F-A25B-60D604AB4DD5}" presName="comp1" presStyleCnt="0"/>
      <dgm:spPr/>
    </dgm:pt>
    <dgm:pt modelId="{CF90D235-353B-4B65-BDE8-4DD5628CD20F}" type="pres">
      <dgm:prSet presAssocID="{6F01153F-CDD0-457F-A25B-60D604AB4DD5}" presName="circle1" presStyleLbl="node1" presStyleIdx="0" presStyleCnt="4"/>
      <dgm:spPr/>
      <dgm:t>
        <a:bodyPr/>
        <a:lstStyle/>
        <a:p>
          <a:endParaRPr lang="en-IN"/>
        </a:p>
      </dgm:t>
    </dgm:pt>
    <dgm:pt modelId="{0908B7D6-8C8C-415A-9AD1-951ACB49DEC3}" type="pres">
      <dgm:prSet presAssocID="{6F01153F-CDD0-457F-A25B-60D604AB4DD5}" presName="c1text" presStyleLbl="node1" presStyleIdx="0" presStyleCnt="4">
        <dgm:presLayoutVars>
          <dgm:bulletEnabled val="1"/>
        </dgm:presLayoutVars>
      </dgm:prSet>
      <dgm:spPr/>
      <dgm:t>
        <a:bodyPr/>
        <a:lstStyle/>
        <a:p>
          <a:endParaRPr lang="en-IN"/>
        </a:p>
      </dgm:t>
    </dgm:pt>
    <dgm:pt modelId="{0A65C896-B40A-4D38-8184-31FBFD020426}" type="pres">
      <dgm:prSet presAssocID="{6F01153F-CDD0-457F-A25B-60D604AB4DD5}" presName="comp2" presStyleCnt="0"/>
      <dgm:spPr/>
    </dgm:pt>
    <dgm:pt modelId="{310E9A6E-C394-4A54-8E71-0ADCB54E118D}" type="pres">
      <dgm:prSet presAssocID="{6F01153F-CDD0-457F-A25B-60D604AB4DD5}" presName="circle2" presStyleLbl="node1" presStyleIdx="1" presStyleCnt="4"/>
      <dgm:spPr/>
      <dgm:t>
        <a:bodyPr/>
        <a:lstStyle/>
        <a:p>
          <a:endParaRPr lang="en-IN"/>
        </a:p>
      </dgm:t>
    </dgm:pt>
    <dgm:pt modelId="{FF3BEA63-D21B-4F3D-A8B7-3ECED5B5510A}" type="pres">
      <dgm:prSet presAssocID="{6F01153F-CDD0-457F-A25B-60D604AB4DD5}" presName="c2text" presStyleLbl="node1" presStyleIdx="1" presStyleCnt="4">
        <dgm:presLayoutVars>
          <dgm:bulletEnabled val="1"/>
        </dgm:presLayoutVars>
      </dgm:prSet>
      <dgm:spPr/>
      <dgm:t>
        <a:bodyPr/>
        <a:lstStyle/>
        <a:p>
          <a:endParaRPr lang="en-IN"/>
        </a:p>
      </dgm:t>
    </dgm:pt>
    <dgm:pt modelId="{E5829F66-21F6-481D-89C0-496C80B1A6B3}" type="pres">
      <dgm:prSet presAssocID="{6F01153F-CDD0-457F-A25B-60D604AB4DD5}" presName="comp3" presStyleCnt="0"/>
      <dgm:spPr/>
    </dgm:pt>
    <dgm:pt modelId="{E74EF50A-6A75-46D9-AB91-F4291083052F}" type="pres">
      <dgm:prSet presAssocID="{6F01153F-CDD0-457F-A25B-60D604AB4DD5}" presName="circle3" presStyleLbl="node1" presStyleIdx="2" presStyleCnt="4"/>
      <dgm:spPr/>
      <dgm:t>
        <a:bodyPr/>
        <a:lstStyle/>
        <a:p>
          <a:endParaRPr lang="en-IN"/>
        </a:p>
      </dgm:t>
    </dgm:pt>
    <dgm:pt modelId="{507EBE2D-D276-4919-8451-0D9F1F52BC14}" type="pres">
      <dgm:prSet presAssocID="{6F01153F-CDD0-457F-A25B-60D604AB4DD5}" presName="c3text" presStyleLbl="node1" presStyleIdx="2" presStyleCnt="4">
        <dgm:presLayoutVars>
          <dgm:bulletEnabled val="1"/>
        </dgm:presLayoutVars>
      </dgm:prSet>
      <dgm:spPr/>
      <dgm:t>
        <a:bodyPr/>
        <a:lstStyle/>
        <a:p>
          <a:endParaRPr lang="en-IN"/>
        </a:p>
      </dgm:t>
    </dgm:pt>
    <dgm:pt modelId="{098ED1D4-AEDC-44F1-9B09-E9748DA1FCC7}" type="pres">
      <dgm:prSet presAssocID="{6F01153F-CDD0-457F-A25B-60D604AB4DD5}" presName="comp4" presStyleCnt="0"/>
      <dgm:spPr/>
    </dgm:pt>
    <dgm:pt modelId="{4DF95A45-B133-4B23-83FE-F196DF8AB29A}" type="pres">
      <dgm:prSet presAssocID="{6F01153F-CDD0-457F-A25B-60D604AB4DD5}" presName="circle4" presStyleLbl="node1" presStyleIdx="3" presStyleCnt="4"/>
      <dgm:spPr/>
      <dgm:t>
        <a:bodyPr/>
        <a:lstStyle/>
        <a:p>
          <a:endParaRPr lang="en-IN"/>
        </a:p>
      </dgm:t>
    </dgm:pt>
    <dgm:pt modelId="{8DDBD2BA-5A0C-476B-90C8-C79D18D067B5}" type="pres">
      <dgm:prSet presAssocID="{6F01153F-CDD0-457F-A25B-60D604AB4DD5}" presName="c4text" presStyleLbl="node1" presStyleIdx="3" presStyleCnt="4">
        <dgm:presLayoutVars>
          <dgm:bulletEnabled val="1"/>
        </dgm:presLayoutVars>
      </dgm:prSet>
      <dgm:spPr/>
      <dgm:t>
        <a:bodyPr/>
        <a:lstStyle/>
        <a:p>
          <a:endParaRPr lang="en-IN"/>
        </a:p>
      </dgm:t>
    </dgm:pt>
  </dgm:ptLst>
  <dgm:cxnLst>
    <dgm:cxn modelId="{0D3FD5C6-DB72-4BA0-BEB6-D2810F8C3F40}" type="presOf" srcId="{1E12A77B-7C56-4CE5-9358-1F790726FB82}" destId="{4DF95A45-B133-4B23-83FE-F196DF8AB29A}" srcOrd="0" destOrd="0" presId="urn:microsoft.com/office/officeart/2005/8/layout/venn2"/>
    <dgm:cxn modelId="{5E393B2F-5F03-4D53-86EA-86B67B5F0059}" srcId="{6F01153F-CDD0-457F-A25B-60D604AB4DD5}" destId="{188189C4-10EE-4B8E-A68F-153F36CB0530}" srcOrd="1" destOrd="0" parTransId="{3662407A-4D7D-4BA3-A2B0-577A9C5C3D1C}" sibTransId="{FD2A7AD0-A76D-4E2C-8803-9B875543C4B1}"/>
    <dgm:cxn modelId="{F6BE4BFB-43AD-43D6-9685-5FD6160EC008}" srcId="{6F01153F-CDD0-457F-A25B-60D604AB4DD5}" destId="{5A943F6B-B505-45C3-B09C-6F2FF3C8FFB7}" srcOrd="2" destOrd="0" parTransId="{C58BC286-226C-4F93-AEA5-EF7071A37E3D}" sibTransId="{5E80C2A3-04ED-4911-84DF-768C84DBABB0}"/>
    <dgm:cxn modelId="{93A31C7C-466F-40BC-8427-87127CEC0130}" srcId="{6F01153F-CDD0-457F-A25B-60D604AB4DD5}" destId="{8BC42A6E-8C2E-4157-87F9-5AEF2023F2D0}" srcOrd="0" destOrd="0" parTransId="{1AE389F5-11D5-4829-8EAB-A260F4B7E171}" sibTransId="{7DBB6348-4A9E-47F0-9ACF-7551B65D1FAB}"/>
    <dgm:cxn modelId="{A32D4CB1-A5BE-4B84-AD48-F983FECD5F6F}" type="presOf" srcId="{6F01153F-CDD0-457F-A25B-60D604AB4DD5}" destId="{B876C108-6815-4DDA-8A88-E0C7E8DC687A}" srcOrd="0" destOrd="0" presId="urn:microsoft.com/office/officeart/2005/8/layout/venn2"/>
    <dgm:cxn modelId="{B4335890-7180-4768-BEAF-3464FEDD4B99}" type="presOf" srcId="{188189C4-10EE-4B8E-A68F-153F36CB0530}" destId="{FF3BEA63-D21B-4F3D-A8B7-3ECED5B5510A}" srcOrd="1" destOrd="0" presId="urn:microsoft.com/office/officeart/2005/8/layout/venn2"/>
    <dgm:cxn modelId="{61823350-D49A-4BBF-BABC-746454F25F7C}" srcId="{6F01153F-CDD0-457F-A25B-60D604AB4DD5}" destId="{1E12A77B-7C56-4CE5-9358-1F790726FB82}" srcOrd="3" destOrd="0" parTransId="{97D89FE4-80CF-45E9-BC4B-93CD43E3F6F3}" sibTransId="{3EBA6B54-912B-4880-B593-E4A90677D352}"/>
    <dgm:cxn modelId="{28942602-8ED0-4016-89EB-5E9A9DCD764A}" type="presOf" srcId="{188189C4-10EE-4B8E-A68F-153F36CB0530}" destId="{310E9A6E-C394-4A54-8E71-0ADCB54E118D}" srcOrd="0" destOrd="0" presId="urn:microsoft.com/office/officeart/2005/8/layout/venn2"/>
    <dgm:cxn modelId="{2E82038B-F327-4752-AAF2-9511D1E1011C}" type="presOf" srcId="{8BC42A6E-8C2E-4157-87F9-5AEF2023F2D0}" destId="{CF90D235-353B-4B65-BDE8-4DD5628CD20F}" srcOrd="0" destOrd="0" presId="urn:microsoft.com/office/officeart/2005/8/layout/venn2"/>
    <dgm:cxn modelId="{8396A0EF-96DB-48C3-B7C2-02577CD77AE6}" type="presOf" srcId="{5A943F6B-B505-45C3-B09C-6F2FF3C8FFB7}" destId="{E74EF50A-6A75-46D9-AB91-F4291083052F}" srcOrd="0" destOrd="0" presId="urn:microsoft.com/office/officeart/2005/8/layout/venn2"/>
    <dgm:cxn modelId="{D9CE7BC9-8B24-4ED7-B749-00E27D793DC2}" type="presOf" srcId="{8BC42A6E-8C2E-4157-87F9-5AEF2023F2D0}" destId="{0908B7D6-8C8C-415A-9AD1-951ACB49DEC3}" srcOrd="1" destOrd="0" presId="urn:microsoft.com/office/officeart/2005/8/layout/venn2"/>
    <dgm:cxn modelId="{B4C92B6F-2BB6-4459-A328-EB24772133C2}" type="presOf" srcId="{1E12A77B-7C56-4CE5-9358-1F790726FB82}" destId="{8DDBD2BA-5A0C-476B-90C8-C79D18D067B5}" srcOrd="1" destOrd="0" presId="urn:microsoft.com/office/officeart/2005/8/layout/venn2"/>
    <dgm:cxn modelId="{82D794FD-EB0A-43A3-A2C7-CB3E31C7B098}" type="presOf" srcId="{5A943F6B-B505-45C3-B09C-6F2FF3C8FFB7}" destId="{507EBE2D-D276-4919-8451-0D9F1F52BC14}" srcOrd="1" destOrd="0" presId="urn:microsoft.com/office/officeart/2005/8/layout/venn2"/>
    <dgm:cxn modelId="{37550D08-81E2-42BC-B47E-7280492D8EAA}" type="presParOf" srcId="{B876C108-6815-4DDA-8A88-E0C7E8DC687A}" destId="{4B121FF5-C7D3-4357-B1E5-95A5F7C60434}" srcOrd="0" destOrd="0" presId="urn:microsoft.com/office/officeart/2005/8/layout/venn2"/>
    <dgm:cxn modelId="{BA0EF471-3D52-4AAD-886B-75D2DAE022CE}" type="presParOf" srcId="{4B121FF5-C7D3-4357-B1E5-95A5F7C60434}" destId="{CF90D235-353B-4B65-BDE8-4DD5628CD20F}" srcOrd="0" destOrd="0" presId="urn:microsoft.com/office/officeart/2005/8/layout/venn2"/>
    <dgm:cxn modelId="{4002ACCA-85C7-4CA9-A31D-DB35F853043A}" type="presParOf" srcId="{4B121FF5-C7D3-4357-B1E5-95A5F7C60434}" destId="{0908B7D6-8C8C-415A-9AD1-951ACB49DEC3}" srcOrd="1" destOrd="0" presId="urn:microsoft.com/office/officeart/2005/8/layout/venn2"/>
    <dgm:cxn modelId="{7C48E66A-59E8-437E-A1AC-D3BA9AD2069D}" type="presParOf" srcId="{B876C108-6815-4DDA-8A88-E0C7E8DC687A}" destId="{0A65C896-B40A-4D38-8184-31FBFD020426}" srcOrd="1" destOrd="0" presId="urn:microsoft.com/office/officeart/2005/8/layout/venn2"/>
    <dgm:cxn modelId="{6A1E9CDD-17CC-4974-99FB-E13BCB944992}" type="presParOf" srcId="{0A65C896-B40A-4D38-8184-31FBFD020426}" destId="{310E9A6E-C394-4A54-8E71-0ADCB54E118D}" srcOrd="0" destOrd="0" presId="urn:microsoft.com/office/officeart/2005/8/layout/venn2"/>
    <dgm:cxn modelId="{939DFF9A-F681-4545-A1ED-4FF7F5AA625C}" type="presParOf" srcId="{0A65C896-B40A-4D38-8184-31FBFD020426}" destId="{FF3BEA63-D21B-4F3D-A8B7-3ECED5B5510A}" srcOrd="1" destOrd="0" presId="urn:microsoft.com/office/officeart/2005/8/layout/venn2"/>
    <dgm:cxn modelId="{79005848-A5F5-4D69-8B8D-92D2EAC492BB}" type="presParOf" srcId="{B876C108-6815-4DDA-8A88-E0C7E8DC687A}" destId="{E5829F66-21F6-481D-89C0-496C80B1A6B3}" srcOrd="2" destOrd="0" presId="urn:microsoft.com/office/officeart/2005/8/layout/venn2"/>
    <dgm:cxn modelId="{7DC29F97-88BF-4287-8BDE-8280D888E312}" type="presParOf" srcId="{E5829F66-21F6-481D-89C0-496C80B1A6B3}" destId="{E74EF50A-6A75-46D9-AB91-F4291083052F}" srcOrd="0" destOrd="0" presId="urn:microsoft.com/office/officeart/2005/8/layout/venn2"/>
    <dgm:cxn modelId="{451F3877-133A-4DE6-9032-4681A239B70D}" type="presParOf" srcId="{E5829F66-21F6-481D-89C0-496C80B1A6B3}" destId="{507EBE2D-D276-4919-8451-0D9F1F52BC14}" srcOrd="1" destOrd="0" presId="urn:microsoft.com/office/officeart/2005/8/layout/venn2"/>
    <dgm:cxn modelId="{06D91F32-03A2-43E5-AC6E-18B02F47186C}" type="presParOf" srcId="{B876C108-6815-4DDA-8A88-E0C7E8DC687A}" destId="{098ED1D4-AEDC-44F1-9B09-E9748DA1FCC7}" srcOrd="3" destOrd="0" presId="urn:microsoft.com/office/officeart/2005/8/layout/venn2"/>
    <dgm:cxn modelId="{8772C30A-26F1-48FD-B486-D6691FC4976A}" type="presParOf" srcId="{098ED1D4-AEDC-44F1-9B09-E9748DA1FCC7}" destId="{4DF95A45-B133-4B23-83FE-F196DF8AB29A}" srcOrd="0" destOrd="0" presId="urn:microsoft.com/office/officeart/2005/8/layout/venn2"/>
    <dgm:cxn modelId="{05B5B485-4873-471E-9D2A-9F194E9A1952}" type="presParOf" srcId="{098ED1D4-AEDC-44F1-9B09-E9748DA1FCC7}" destId="{8DDBD2BA-5A0C-476B-90C8-C79D18D067B5}" srcOrd="1" destOrd="0" presId="urn:microsoft.com/office/officeart/2005/8/layout/venn2"/>
  </dgm:cxnLst>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0D235-353B-4B65-BDE8-4DD5628CD20F}">
      <dsp:nvSpPr>
        <dsp:cNvPr id="0" name=""/>
        <dsp:cNvSpPr/>
      </dsp:nvSpPr>
      <dsp:spPr>
        <a:xfrm>
          <a:off x="504055" y="0"/>
          <a:ext cx="3456383" cy="3456383"/>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IN" sz="900" b="1" kern="1200" dirty="0" smtClean="0"/>
            <a:t>Counselling and Mentorship</a:t>
          </a:r>
          <a:endParaRPr lang="en-IN" sz="900" b="1" kern="1200" dirty="0"/>
        </a:p>
      </dsp:txBody>
      <dsp:txXfrm>
        <a:off x="1749045" y="172819"/>
        <a:ext cx="966404" cy="518457"/>
      </dsp:txXfrm>
    </dsp:sp>
    <dsp:sp modelId="{310E9A6E-C394-4A54-8E71-0ADCB54E118D}">
      <dsp:nvSpPr>
        <dsp:cNvPr id="0" name=""/>
        <dsp:cNvSpPr/>
      </dsp:nvSpPr>
      <dsp:spPr>
        <a:xfrm>
          <a:off x="849694" y="691276"/>
          <a:ext cx="2765107" cy="276510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IN" sz="900" b="1" kern="1200" dirty="0" smtClean="0"/>
            <a:t>Intelligent  Test system</a:t>
          </a:r>
          <a:endParaRPr lang="en-IN" sz="900" b="1" kern="1200" dirty="0"/>
        </a:p>
      </dsp:txBody>
      <dsp:txXfrm>
        <a:off x="1749045" y="857183"/>
        <a:ext cx="966404" cy="497719"/>
      </dsp:txXfrm>
    </dsp:sp>
    <dsp:sp modelId="{E74EF50A-6A75-46D9-AB91-F4291083052F}">
      <dsp:nvSpPr>
        <dsp:cNvPr id="0" name=""/>
        <dsp:cNvSpPr/>
      </dsp:nvSpPr>
      <dsp:spPr>
        <a:xfrm>
          <a:off x="1195332" y="1382553"/>
          <a:ext cx="2073830" cy="207383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IN" sz="900" b="1" kern="1200" dirty="0" smtClean="0"/>
            <a:t>Smart Study Material</a:t>
          </a:r>
          <a:endParaRPr lang="en-IN" sz="900" b="1" kern="1200" dirty="0"/>
        </a:p>
      </dsp:txBody>
      <dsp:txXfrm>
        <a:off x="1749045" y="1538090"/>
        <a:ext cx="966404" cy="466611"/>
      </dsp:txXfrm>
    </dsp:sp>
    <dsp:sp modelId="{4DF95A45-B133-4B23-83FE-F196DF8AB29A}">
      <dsp:nvSpPr>
        <dsp:cNvPr id="0" name=""/>
        <dsp:cNvSpPr/>
      </dsp:nvSpPr>
      <dsp:spPr>
        <a:xfrm>
          <a:off x="1540971" y="2073830"/>
          <a:ext cx="1382553" cy="1382553"/>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IN" sz="900" b="1" kern="1200" dirty="0" smtClean="0"/>
            <a:t>Concept Building</a:t>
          </a:r>
          <a:endParaRPr lang="en-IN" sz="900" b="1" kern="1200" dirty="0"/>
        </a:p>
      </dsp:txBody>
      <dsp:txXfrm>
        <a:off x="1743441" y="2419468"/>
        <a:ext cx="977613" cy="69127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2F29A-16C9-41FC-8E4D-3993FBEA1CD3}" type="datetimeFigureOut">
              <a:rPr lang="en-IN" smtClean="0"/>
              <a:t>21-01-2017</a:t>
            </a:fld>
            <a:endParaRPr lang="en-IN"/>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FB37E-84B2-44D6-AB4F-681ACF6A067B}" type="slidenum">
              <a:rPr lang="en-IN" smtClean="0"/>
              <a:t>‹#›</a:t>
            </a:fld>
            <a:endParaRPr lang="en-IN"/>
          </a:p>
        </p:txBody>
      </p:sp>
    </p:spTree>
    <p:extLst>
      <p:ext uri="{BB962C8B-B14F-4D97-AF65-F5344CB8AC3E}">
        <p14:creationId xmlns:p14="http://schemas.microsoft.com/office/powerpoint/2010/main" val="292080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EAFB37E-84B2-44D6-AB4F-681ACF6A067B}" type="slidenum">
              <a:rPr lang="en-IN" smtClean="0">
                <a:solidFill>
                  <a:prstClr val="black"/>
                </a:solidFill>
              </a:rPr>
              <a:pPr/>
              <a:t>4</a:t>
            </a:fld>
            <a:endParaRPr lang="en-IN">
              <a:solidFill>
                <a:prstClr val="black"/>
              </a:solidFill>
            </a:endParaRPr>
          </a:p>
        </p:txBody>
      </p:sp>
    </p:spTree>
    <p:extLst>
      <p:ext uri="{BB962C8B-B14F-4D97-AF65-F5344CB8AC3E}">
        <p14:creationId xmlns:p14="http://schemas.microsoft.com/office/powerpoint/2010/main" val="171105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EAFB37E-84B2-44D6-AB4F-681ACF6A067B}" type="slidenum">
              <a:rPr lang="en-IN" smtClean="0"/>
              <a:t>15</a:t>
            </a:fld>
            <a:endParaRPr lang="en-IN"/>
          </a:p>
        </p:txBody>
      </p:sp>
    </p:spTree>
    <p:extLst>
      <p:ext uri="{BB962C8B-B14F-4D97-AF65-F5344CB8AC3E}">
        <p14:creationId xmlns:p14="http://schemas.microsoft.com/office/powerpoint/2010/main" val="154778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9"/>
            <a:ext cx="5829300" cy="1960033"/>
          </a:xfrm>
        </p:spPr>
        <p:txBody>
          <a:bodyPr/>
          <a:lstStyle/>
          <a:p>
            <a:r>
              <a:rPr lang="en-US" smtClean="0"/>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t>21-01-2017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386439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t>21-01-2017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278496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t>21-01-2017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149296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9"/>
            <a:ext cx="5829300" cy="1960033"/>
          </a:xfrm>
        </p:spPr>
        <p:txBody>
          <a:bodyPr/>
          <a:lstStyle/>
          <a:p>
            <a:r>
              <a:rPr lang="en-US"/>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4391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8459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3759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57177"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628901"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7143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8665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5530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5201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2681287"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233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t>21-01-2017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3318459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2"/>
            <a:ext cx="4114800" cy="755651"/>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344216" y="7156453"/>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06788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496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2962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9"/>
            <a:ext cx="5829300" cy="1960033"/>
          </a:xfrm>
        </p:spPr>
        <p:txBody>
          <a:bodyPr/>
          <a:lstStyle/>
          <a:p>
            <a:r>
              <a:rPr lang="en-US"/>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4391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8459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37599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57177"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628901"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7143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86657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55302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520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F8870-F741-4182-9538-6EAF3A70D0FD}" type="datetimeFigureOut">
              <a:rPr lang="en-IN" smtClean="0"/>
              <a:t>21-01-2017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4137599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2681287"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2333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2"/>
            <a:ext cx="4114800" cy="755651"/>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344216" y="7156453"/>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06788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4965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2962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9"/>
            <a:ext cx="5829300" cy="1960033"/>
          </a:xfrm>
        </p:spPr>
        <p:txBody>
          <a:bodyPr/>
          <a:lstStyle/>
          <a:p>
            <a:r>
              <a:rPr lang="en-US"/>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4391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8459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37599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57177"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628901"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7143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86657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5530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57177"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2628901"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3BF8870-F741-4182-9538-6EAF3A70D0FD}" type="datetimeFigureOut">
              <a:rPr lang="en-IN" smtClean="0"/>
              <a:t>21-01-2017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1587143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5201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2681287"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2333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2"/>
            <a:ext cx="4114800" cy="755651"/>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344216" y="7156453"/>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06788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49659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2962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9"/>
            <a:ext cx="5829300" cy="1960033"/>
          </a:xfrm>
        </p:spPr>
        <p:txBody>
          <a:bodyPr/>
          <a:lstStyle/>
          <a:p>
            <a:r>
              <a:rPr lang="en-US"/>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4391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8459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37599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57177"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628901"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7143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8665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3BF8870-F741-4182-9538-6EAF3A70D0FD}" type="datetimeFigureOut">
              <a:rPr lang="en-IN" smtClean="0"/>
              <a:t>21-01-2017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18866571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55302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5201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2681287"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2333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2"/>
            <a:ext cx="4114800" cy="755651"/>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344216" y="7156453"/>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06788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4965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296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3BF8870-F741-4182-9538-6EAF3A70D0FD}" type="datetimeFigureOut">
              <a:rPr lang="en-IN" smtClean="0"/>
              <a:t>21-01-2017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205530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870-F741-4182-9538-6EAF3A70D0FD}" type="datetimeFigureOut">
              <a:rPr lang="en-IN" smtClean="0"/>
              <a:t>21-01-2017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90520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2681287"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t>21-01-2017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180233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2"/>
            <a:ext cx="4114800" cy="755651"/>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344216" y="7156453"/>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t>21-01-2017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360678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870-F741-4182-9538-6EAF3A70D0FD}" type="datetimeFigureOut">
              <a:rPr lang="en-IN" smtClean="0"/>
              <a:t>21-01-2017</a:t>
            </a:fld>
            <a:endParaRPr lang="en-IN"/>
          </a:p>
        </p:txBody>
      </p:sp>
      <p:sp>
        <p:nvSpPr>
          <p:cNvPr id="5" name="Footer Placeholder 4"/>
          <p:cNvSpPr>
            <a:spLocks noGrp="1"/>
          </p:cNvSpPr>
          <p:nvPr>
            <p:ph type="ftr" sz="quarter" idx="3"/>
          </p:nvPr>
        </p:nvSpPr>
        <p:spPr>
          <a:xfrm>
            <a:off x="2343151"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71686A-1256-4421-8A22-0F5FD868F477}" type="slidenum">
              <a:rPr lang="en-IN" smtClean="0"/>
              <a:t>‹#›</a:t>
            </a:fld>
            <a:endParaRPr lang="en-IN"/>
          </a:p>
        </p:txBody>
      </p:sp>
    </p:spTree>
    <p:extLst>
      <p:ext uri="{BB962C8B-B14F-4D97-AF65-F5344CB8AC3E}">
        <p14:creationId xmlns:p14="http://schemas.microsoft.com/office/powerpoint/2010/main" val="249254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3"/>
          </p:nvPr>
        </p:nvSpPr>
        <p:spPr>
          <a:xfrm>
            <a:off x="2343151"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92547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3"/>
          </p:nvPr>
        </p:nvSpPr>
        <p:spPr>
          <a:xfrm>
            <a:off x="2343151"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92547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3"/>
          </p:nvPr>
        </p:nvSpPr>
        <p:spPr>
          <a:xfrm>
            <a:off x="2343151"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92547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3"/>
          </p:nvPr>
        </p:nvSpPr>
        <p:spPr>
          <a:xfrm>
            <a:off x="2343151"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925470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1.gif"/><Relationship Id="rId7"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nricoaching@unisys.global" TargetMode="External"/><Relationship Id="rId1" Type="http://schemas.openxmlformats.org/officeDocument/2006/relationships/slideLayout" Target="../slideLayouts/slideLayout51.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www.unisys.globa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info@unisys.global" TargetMode="External"/><Relationship Id="rId5" Type="http://schemas.openxmlformats.org/officeDocument/2006/relationships/hyperlink" Target="mailto:nricoaching@unisys.globa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1.xml"/><Relationship Id="rId5" Type="http://schemas.microsoft.com/office/2007/relationships/hdphoto" Target="../media/hdphoto4.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diagramColors" Target="../diagrams/colors1.xml"/><Relationship Id="rId3" Type="http://schemas.openxmlformats.org/officeDocument/2006/relationships/image" Target="../media/image13.png"/><Relationship Id="rId7" Type="http://schemas.microsoft.com/office/2007/relationships/hdphoto" Target="../media/hdphoto6.wdp"/><Relationship Id="rId12" Type="http://schemas.microsoft.com/office/2007/relationships/hdphoto" Target="../media/hdphoto7.wdp"/><Relationship Id="rId17" Type="http://schemas.openxmlformats.org/officeDocument/2006/relationships/diagramQuickStyle" Target="../diagrams/quickStyle1.xml"/><Relationship Id="rId2" Type="http://schemas.openxmlformats.org/officeDocument/2006/relationships/image" Target="../media/image12.jpeg"/><Relationship Id="rId16" Type="http://schemas.openxmlformats.org/officeDocument/2006/relationships/diagramLayout" Target="../diagrams/layout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diagramData" Target="../diagrams/data1.xml"/><Relationship Id="rId10" Type="http://schemas.openxmlformats.org/officeDocument/2006/relationships/image" Target="../media/image18.png"/><Relationship Id="rId19" Type="http://schemas.microsoft.com/office/2007/relationships/diagramDrawing" Target="../diagrams/drawing1.xml"/><Relationship Id="rId4" Type="http://schemas.microsoft.com/office/2007/relationships/hdphoto" Target="../media/hdphoto5.wdp"/><Relationship Id="rId9" Type="http://schemas.openxmlformats.org/officeDocument/2006/relationships/image" Target="../media/image17.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g"/><Relationship Id="rId1" Type="http://schemas.openxmlformats.org/officeDocument/2006/relationships/slideLayout" Target="../slideLayouts/slideLayout7.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56000" t="9000" r="-156000"/>
          </a:stretch>
        </a:blipFill>
        <a:effectLst/>
      </p:bgPr>
    </p:bg>
    <p:spTree>
      <p:nvGrpSpPr>
        <p:cNvPr id="1" name=""/>
        <p:cNvGrpSpPr/>
        <p:nvPr/>
      </p:nvGrpSpPr>
      <p:grpSpPr>
        <a:xfrm>
          <a:off x="0" y="0"/>
          <a:ext cx="0" cy="0"/>
          <a:chOff x="0" y="0"/>
          <a:chExt cx="0" cy="0"/>
        </a:xfrm>
      </p:grpSpPr>
      <p:pic>
        <p:nvPicPr>
          <p:cNvPr id="4" name="Picture 3" descr="F:\UK\Pics\Unisys_Logo-PNG.png"/>
          <p:cNvPicPr/>
          <p:nvPr/>
        </p:nvPicPr>
        <p:blipFill>
          <a:blip r:embed="rId3">
            <a:clrChange>
              <a:clrFrom>
                <a:srgbClr val="F6FCF8"/>
              </a:clrFrom>
              <a:clrTo>
                <a:srgbClr val="F6FCF8">
                  <a:alpha val="0"/>
                </a:srgbClr>
              </a:clrTo>
            </a:clrChange>
            <a:extLst>
              <a:ext uri="{28A0092B-C50C-407E-A947-70E740481C1C}">
                <a14:useLocalDpi xmlns:a14="http://schemas.microsoft.com/office/drawing/2010/main" val="0"/>
              </a:ext>
            </a:extLst>
          </a:blip>
          <a:srcRect/>
          <a:stretch>
            <a:fillRect/>
          </a:stretch>
        </p:blipFill>
        <p:spPr bwMode="auto">
          <a:xfrm>
            <a:off x="0" y="44513"/>
            <a:ext cx="3312368" cy="737240"/>
          </a:xfrm>
          <a:prstGeom prst="rect">
            <a:avLst/>
          </a:prstGeom>
          <a:ln>
            <a:noFill/>
          </a:ln>
          <a:effectLst>
            <a:reflection endPos="0" dist="50800" dir="5400000" sy="-100000" algn="bl" rotWithShape="0"/>
          </a:effectLst>
        </p:spPr>
      </p:pic>
      <p:sp>
        <p:nvSpPr>
          <p:cNvPr id="11" name="Text Box 20"/>
          <p:cNvSpPr txBox="1"/>
          <p:nvPr/>
        </p:nvSpPr>
        <p:spPr>
          <a:xfrm>
            <a:off x="44624" y="1443762"/>
            <a:ext cx="6794500" cy="1256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IN" sz="2000" kern="1400" spc="25" dirty="0">
                <a:solidFill>
                  <a:srgbClr val="8F0000"/>
                </a:solidFill>
                <a:effectLst/>
                <a:latin typeface="Arial Black"/>
                <a:ea typeface="Times New Roman"/>
                <a:cs typeface="Times New Roman"/>
              </a:rPr>
              <a:t>Turnkey Solutions for Engineering &amp; Medical Entrance Exams in India (IIT-JEE / NEET (UG)</a:t>
            </a:r>
            <a:endParaRPr lang="en-IN" sz="2600" kern="1400" spc="25" dirty="0">
              <a:solidFill>
                <a:srgbClr val="8F0000"/>
              </a:solidFill>
              <a:effectLst/>
              <a:latin typeface="Arial Black"/>
              <a:ea typeface="Times New Roman"/>
              <a:cs typeface="Times New Roman"/>
            </a:endParaRPr>
          </a:p>
          <a:p>
            <a:pPr algn="ctr">
              <a:spcAft>
                <a:spcPts val="1500"/>
              </a:spcAft>
            </a:pPr>
            <a:r>
              <a:rPr lang="en-IN" sz="2600" kern="1400" spc="25" dirty="0">
                <a:solidFill>
                  <a:srgbClr val="8F0000"/>
                </a:solidFill>
                <a:effectLst/>
                <a:latin typeface="Arial Black"/>
                <a:ea typeface="Times New Roman"/>
                <a:cs typeface="Times New Roman"/>
              </a:rPr>
              <a:t> </a:t>
            </a:r>
          </a:p>
        </p:txBody>
      </p:sp>
      <p:sp>
        <p:nvSpPr>
          <p:cNvPr id="13" name="TextBox 12"/>
          <p:cNvSpPr txBox="1"/>
          <p:nvPr/>
        </p:nvSpPr>
        <p:spPr>
          <a:xfrm>
            <a:off x="4149080" y="7154997"/>
            <a:ext cx="2232248" cy="369332"/>
          </a:xfrm>
          <a:prstGeom prst="rect">
            <a:avLst/>
          </a:prstGeom>
          <a:noFill/>
        </p:spPr>
        <p:txBody>
          <a:bodyPr wrap="square" rtlCol="0">
            <a:spAutoFit/>
          </a:bodyPr>
          <a:lstStyle/>
          <a:p>
            <a:r>
              <a:rPr lang="en-IN" b="1" dirty="0" smtClean="0">
                <a:solidFill>
                  <a:schemeClr val="accent2">
                    <a:lumMod val="50000"/>
                  </a:schemeClr>
                </a:solidFill>
              </a:rPr>
              <a:t>Unisys Guide 2017-18</a:t>
            </a:r>
          </a:p>
        </p:txBody>
      </p:sp>
      <p:sp>
        <p:nvSpPr>
          <p:cNvPr id="14" name="Rectangle 13"/>
          <p:cNvSpPr/>
          <p:nvPr/>
        </p:nvSpPr>
        <p:spPr>
          <a:xfrm>
            <a:off x="2060848" y="7515036"/>
            <a:ext cx="4320480" cy="923330"/>
          </a:xfrm>
          <a:prstGeom prst="rect">
            <a:avLst/>
          </a:prstGeom>
          <a:solidFill>
            <a:schemeClr val="bg2"/>
          </a:solidFill>
          <a:ln>
            <a:noFill/>
          </a:ln>
          <a:effectLst>
            <a:outerShdw blurRad="190500" dist="228600" dir="2700000" algn="ctr">
              <a:srgbClr val="000000">
                <a:alpha val="30000"/>
              </a:srgbClr>
            </a:outerShdw>
          </a:effectLst>
        </p:spPr>
        <p:txBody>
          <a:bodyPr wrap="square">
            <a:spAutoFit/>
          </a:bodyPr>
          <a:lstStyle/>
          <a:p>
            <a:r>
              <a:rPr lang="en-IN" b="1" dirty="0" smtClean="0">
                <a:solidFill>
                  <a:schemeClr val="accent2">
                    <a:lumMod val="50000"/>
                  </a:schemeClr>
                </a:solidFill>
              </a:rPr>
              <a:t>For Classroom Year long Program</a:t>
            </a:r>
          </a:p>
          <a:p>
            <a:r>
              <a:rPr lang="en-IN" b="1" dirty="0" smtClean="0">
                <a:solidFill>
                  <a:schemeClr val="accent2">
                    <a:lumMod val="50000"/>
                  </a:schemeClr>
                </a:solidFill>
              </a:rPr>
              <a:t>Target: JEE ( Main + Advance) I JEE ( Main)</a:t>
            </a:r>
          </a:p>
          <a:p>
            <a:r>
              <a:rPr lang="en-IN" b="1" dirty="0" smtClean="0">
                <a:solidFill>
                  <a:schemeClr val="accent2">
                    <a:lumMod val="50000"/>
                  </a:schemeClr>
                </a:solidFill>
              </a:rPr>
              <a:t>NEET ( UG)-AIPMT I AIIMS </a:t>
            </a:r>
          </a:p>
        </p:txBody>
      </p:sp>
    </p:spTree>
    <p:extLst>
      <p:ext uri="{BB962C8B-B14F-4D97-AF65-F5344CB8AC3E}">
        <p14:creationId xmlns:p14="http://schemas.microsoft.com/office/powerpoint/2010/main" val="269820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6858000" cy="2555775"/>
          </a:xfrm>
          <a:prstGeom prst="rect">
            <a:avLst/>
          </a:prstGeom>
          <a:noFill/>
        </p:spPr>
        <p:style>
          <a:lnRef idx="0">
            <a:scrgbClr r="0" g="0" b="0"/>
          </a:lnRef>
          <a:fillRef idx="1003">
            <a:schemeClr val="dk1"/>
          </a:fillRef>
          <a:effectRef idx="0">
            <a:scrgbClr r="0" g="0" b="0"/>
          </a:effectRef>
          <a:fontRef idx="major"/>
        </p:style>
        <p:txBody>
          <a:bodyPr rot="0" vert="horz" wrap="square" lIns="3474720" tIns="685800" rIns="914400" bIns="0" anchor="t" anchorCtr="0" upright="1">
            <a:noAutofit/>
          </a:bodyPr>
          <a:lstStyle/>
          <a:p>
            <a:pPr>
              <a:lnSpc>
                <a:spcPct val="115000"/>
              </a:lnSpc>
              <a:spcAft>
                <a:spcPts val="1000"/>
              </a:spcAft>
            </a:pPr>
            <a:r>
              <a:rPr lang="en-IN" sz="1400" i="1" dirty="0">
                <a:solidFill>
                  <a:srgbClr val="1F497D"/>
                </a:solidFill>
                <a:effectLst/>
                <a:ea typeface="Times New Roman"/>
                <a:cs typeface="Times New Roman"/>
              </a:rPr>
              <a:t> </a:t>
            </a:r>
            <a:r>
              <a:rPr lang="en-IN" dirty="0" smtClean="0"/>
              <a:t> </a:t>
            </a:r>
            <a:endParaRPr lang="en-IN" dirty="0"/>
          </a:p>
          <a:p>
            <a:pPr marL="228600" indent="-228600">
              <a:lnSpc>
                <a:spcPct val="115000"/>
              </a:lnSpc>
              <a:spcAft>
                <a:spcPts val="0"/>
              </a:spcAft>
            </a:pPr>
            <a:r>
              <a:rPr lang="en-IN" sz="1400" i="1" dirty="0" smtClean="0">
                <a:solidFill>
                  <a:srgbClr val="FFFFFF"/>
                </a:solidFill>
                <a:effectLst/>
                <a:ea typeface="Times New Roman"/>
                <a:cs typeface="Times New Roman"/>
              </a:rPr>
              <a:t> </a:t>
            </a:r>
            <a:endParaRPr lang="en-IN" sz="1100" dirty="0">
              <a:effectLst/>
              <a:latin typeface="Calibri"/>
              <a:ea typeface="Calibri"/>
              <a:cs typeface="Times New Roman"/>
            </a:endParaRPr>
          </a:p>
        </p:txBody>
      </p:sp>
      <p:sp>
        <p:nvSpPr>
          <p:cNvPr id="4" name="Rectangle 3"/>
          <p:cNvSpPr/>
          <p:nvPr/>
        </p:nvSpPr>
        <p:spPr>
          <a:xfrm>
            <a:off x="27776" y="0"/>
            <a:ext cx="6785600" cy="215443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IN" b="1" i="1" dirty="0">
                <a:solidFill>
                  <a:schemeClr val="accent2">
                    <a:lumMod val="50000"/>
                  </a:schemeClr>
                </a:solidFill>
              </a:rPr>
              <a:t>Unisys brings unique solution for a NRI student’s </a:t>
            </a:r>
            <a:endParaRPr lang="en-IN" b="1" i="1" dirty="0" smtClean="0">
              <a:solidFill>
                <a:schemeClr val="accent2">
                  <a:lumMod val="50000"/>
                </a:schemeClr>
              </a:solidFill>
            </a:endParaRPr>
          </a:p>
          <a:p>
            <a:r>
              <a:rPr lang="en-IN" b="1" i="1" dirty="0" smtClean="0">
                <a:solidFill>
                  <a:schemeClr val="accent2">
                    <a:lumMod val="50000"/>
                  </a:schemeClr>
                </a:solidFill>
              </a:rPr>
              <a:t>all </a:t>
            </a:r>
            <a:r>
              <a:rPr lang="en-IN" b="1" i="1" dirty="0">
                <a:solidFill>
                  <a:schemeClr val="accent2">
                    <a:lumMod val="50000"/>
                  </a:schemeClr>
                </a:solidFill>
              </a:rPr>
              <a:t>need at one </a:t>
            </a:r>
            <a:r>
              <a:rPr lang="en-IN" b="1" i="1" dirty="0" smtClean="0">
                <a:solidFill>
                  <a:schemeClr val="accent2">
                    <a:lumMod val="50000"/>
                  </a:schemeClr>
                </a:solidFill>
              </a:rPr>
              <a:t>place</a:t>
            </a:r>
          </a:p>
          <a:p>
            <a:endParaRPr lang="en-IN" dirty="0"/>
          </a:p>
          <a:p>
            <a:pPr lvl="0"/>
            <a:r>
              <a:rPr lang="en-IN" sz="1600" b="1" i="1" dirty="0">
                <a:solidFill>
                  <a:schemeClr val="accent2">
                    <a:lumMod val="50000"/>
                  </a:schemeClr>
                </a:solidFill>
              </a:rPr>
              <a:t>IIT-JEE (Main + Advance)/NEET(UG) Coaching</a:t>
            </a:r>
            <a:endParaRPr lang="en-IN" sz="1600" b="1" dirty="0">
              <a:solidFill>
                <a:schemeClr val="accent2">
                  <a:lumMod val="50000"/>
                </a:schemeClr>
              </a:solidFill>
            </a:endParaRPr>
          </a:p>
          <a:p>
            <a:pPr lvl="0"/>
            <a:r>
              <a:rPr lang="en-IN" sz="1600" b="1" i="1" dirty="0" smtClean="0">
                <a:solidFill>
                  <a:schemeClr val="accent2">
                    <a:lumMod val="50000"/>
                  </a:schemeClr>
                </a:solidFill>
              </a:rPr>
              <a:t>Accommodation</a:t>
            </a:r>
            <a:endParaRPr lang="en-IN" sz="1600" b="1" dirty="0">
              <a:solidFill>
                <a:schemeClr val="accent2">
                  <a:lumMod val="50000"/>
                </a:schemeClr>
              </a:solidFill>
            </a:endParaRPr>
          </a:p>
          <a:p>
            <a:pPr lvl="0"/>
            <a:r>
              <a:rPr lang="en-IN" sz="1600" b="1" i="1" dirty="0" smtClean="0">
                <a:solidFill>
                  <a:schemeClr val="accent2">
                    <a:lumMod val="50000"/>
                  </a:schemeClr>
                </a:solidFill>
              </a:rPr>
              <a:t>Food</a:t>
            </a:r>
          </a:p>
          <a:p>
            <a:pPr lvl="0"/>
            <a:endParaRPr lang="en-IN" sz="1600" b="1" i="1" dirty="0">
              <a:solidFill>
                <a:schemeClr val="accent2">
                  <a:lumMod val="50000"/>
                </a:schemeClr>
              </a:solidFill>
            </a:endParaRPr>
          </a:p>
          <a:p>
            <a:pPr lvl="0"/>
            <a:endParaRPr lang="en-IN" sz="1600" b="1" dirty="0">
              <a:solidFill>
                <a:schemeClr val="accent2">
                  <a:lumMod val="50000"/>
                </a:schemeClr>
              </a:solidFill>
            </a:endParaRPr>
          </a:p>
        </p:txBody>
      </p:sp>
      <p:pic>
        <p:nvPicPr>
          <p:cNvPr id="8" name="Picture 7" descr="F:\UK\Pics\Unisys_Logo-PNG.png"/>
          <p:cNvPicPr/>
          <p:nvPr/>
        </p:nvPicPr>
        <p:blipFill rotWithShape="1">
          <a:blip r:embed="rId2" cstate="print">
            <a:clrChange>
              <a:clrFrom>
                <a:srgbClr val="F6FCF8"/>
              </a:clrFrom>
              <a:clrTo>
                <a:srgbClr val="F6FCF8">
                  <a:alpha val="0"/>
                </a:srgbClr>
              </a:clrTo>
            </a:clrChange>
            <a:extLst>
              <a:ext uri="{BEBA8EAE-BF5A-486C-A8C5-ECC9F3942E4B}">
                <a14:imgProps xmlns:a14="http://schemas.microsoft.com/office/drawing/2010/main">
                  <a14:imgLayer r:embed="rId3">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5301073" y="35496"/>
            <a:ext cx="1440295" cy="1002368"/>
          </a:xfrm>
          <a:prstGeom prst="rect">
            <a:avLst/>
          </a:prstGeom>
          <a:ln>
            <a:noFill/>
          </a:ln>
          <a:effectLst>
            <a:reflection endPos="0" dist="50800" dir="5400000" sy="-100000" algn="bl" rotWithShape="0"/>
          </a:effectLst>
        </p:spPr>
      </p:pic>
      <p:sp>
        <p:nvSpPr>
          <p:cNvPr id="9" name="Minus 8"/>
          <p:cNvSpPr/>
          <p:nvPr/>
        </p:nvSpPr>
        <p:spPr>
          <a:xfrm>
            <a:off x="-819472" y="611560"/>
            <a:ext cx="6480720" cy="384194"/>
          </a:xfrm>
          <a:prstGeom prst="mathMin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pic>
        <p:nvPicPr>
          <p:cNvPr id="10" name="Picture 9" descr="F:\UK\Pics\student-10.jpg"/>
          <p:cNvPicPr/>
          <p:nvPr/>
        </p:nvPicPr>
        <p:blipFill>
          <a:blip r:embed="rId4">
            <a:extLst>
              <a:ext uri="{28A0092B-C50C-407E-A947-70E740481C1C}">
                <a14:useLocalDpi xmlns:a14="http://schemas.microsoft.com/office/drawing/2010/main" val="0"/>
              </a:ext>
            </a:extLst>
          </a:blip>
          <a:srcRect/>
          <a:stretch>
            <a:fillRect/>
          </a:stretch>
        </p:blipFill>
        <p:spPr bwMode="auto">
          <a:xfrm>
            <a:off x="3645024" y="2771800"/>
            <a:ext cx="3150369" cy="194421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12" name="Straight Connector 11"/>
          <p:cNvCxnSpPr/>
          <p:nvPr/>
        </p:nvCxnSpPr>
        <p:spPr>
          <a:xfrm>
            <a:off x="0" y="2195736"/>
            <a:ext cx="6858000" cy="0"/>
          </a:xfrm>
          <a:prstGeom prst="line">
            <a:avLst/>
          </a:prstGeom>
        </p:spPr>
        <p:style>
          <a:lnRef idx="3">
            <a:schemeClr val="accent2"/>
          </a:lnRef>
          <a:fillRef idx="0">
            <a:schemeClr val="accent2"/>
          </a:fillRef>
          <a:effectRef idx="2">
            <a:schemeClr val="accent2"/>
          </a:effectRef>
          <a:fontRef idx="minor">
            <a:schemeClr val="tx1"/>
          </a:fontRef>
        </p:style>
      </p:cxnSp>
      <p:sp>
        <p:nvSpPr>
          <p:cNvPr id="13" name="Text Box 813"/>
          <p:cNvSpPr txBox="1"/>
          <p:nvPr/>
        </p:nvSpPr>
        <p:spPr>
          <a:xfrm>
            <a:off x="116632" y="2686933"/>
            <a:ext cx="3780379" cy="23171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IN" sz="1600" b="1" dirty="0">
                <a:solidFill>
                  <a:srgbClr val="C00000"/>
                </a:solidFill>
                <a:effectLst/>
                <a:ea typeface="Calibri"/>
                <a:cs typeface="Times New Roman"/>
              </a:rPr>
              <a:t>IIT-JEE / NEET (UG)</a:t>
            </a:r>
            <a:endParaRPr lang="en-IN" sz="1100" dirty="0">
              <a:effectLst/>
              <a:ea typeface="Calibri"/>
              <a:cs typeface="Times New Roman"/>
            </a:endParaRPr>
          </a:p>
          <a:p>
            <a:pPr>
              <a:lnSpc>
                <a:spcPct val="115000"/>
              </a:lnSpc>
              <a:spcAft>
                <a:spcPts val="0"/>
              </a:spcAft>
            </a:pPr>
            <a:r>
              <a:rPr lang="en-IN" sz="1600" b="1" dirty="0">
                <a:solidFill>
                  <a:srgbClr val="C00000"/>
                </a:solidFill>
                <a:effectLst/>
                <a:ea typeface="Calibri"/>
                <a:cs typeface="Times New Roman"/>
              </a:rPr>
              <a:t>Coaching at best centre</a:t>
            </a:r>
            <a:endParaRPr lang="en-IN" sz="1100" dirty="0">
              <a:effectLst/>
              <a:ea typeface="Calibri"/>
              <a:cs typeface="Times New Roman"/>
            </a:endParaRPr>
          </a:p>
          <a:p>
            <a:pPr marL="237490" indent="-285750">
              <a:lnSpc>
                <a:spcPct val="115000"/>
              </a:lnSpc>
              <a:spcAft>
                <a:spcPts val="0"/>
              </a:spcAft>
              <a:buFont typeface="Arial" pitchFamily="34" charset="0"/>
              <a:buChar char="•"/>
            </a:pPr>
            <a:r>
              <a:rPr lang="en-IN" sz="1600" b="1" dirty="0">
                <a:solidFill>
                  <a:srgbClr val="002060"/>
                </a:solidFill>
                <a:effectLst/>
                <a:ea typeface="Calibri"/>
                <a:cs typeface="Times New Roman"/>
              </a:rPr>
              <a:t>Bansal </a:t>
            </a:r>
            <a:r>
              <a:rPr lang="en-IN" sz="1600" b="1" dirty="0" smtClean="0">
                <a:solidFill>
                  <a:srgbClr val="002060"/>
                </a:solidFill>
                <a:effectLst/>
                <a:ea typeface="Calibri"/>
                <a:cs typeface="Times New Roman"/>
              </a:rPr>
              <a:t>Classes</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Allen Career Institute</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a typeface="Calibri"/>
                <a:cs typeface="Times New Roman"/>
              </a:rPr>
              <a:t>Resonance</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Career Point</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a typeface="Calibri"/>
                <a:cs typeface="Times New Roman"/>
              </a:rPr>
              <a:t>Vibrant Academy</a:t>
            </a:r>
            <a:endParaRPr lang="en-IN" sz="1100" dirty="0">
              <a:ea typeface="Calibri"/>
              <a:cs typeface="Times New Roman"/>
            </a:endParaRPr>
          </a:p>
        </p:txBody>
      </p:sp>
      <p:pic>
        <p:nvPicPr>
          <p:cNvPr id="17" name="Picture 16" descr="F:\UK\Pics\students room-4.jpg"/>
          <p:cNvPicPr/>
          <p:nvPr/>
        </p:nvPicPr>
        <p:blipFill>
          <a:blip r:embed="rId5">
            <a:extLst>
              <a:ext uri="{28A0092B-C50C-407E-A947-70E740481C1C}">
                <a14:useLocalDpi xmlns:a14="http://schemas.microsoft.com/office/drawing/2010/main" val="0"/>
              </a:ext>
            </a:extLst>
          </a:blip>
          <a:srcRect/>
          <a:stretch>
            <a:fillRect/>
          </a:stretch>
        </p:blipFill>
        <p:spPr bwMode="auto">
          <a:xfrm>
            <a:off x="3698971" y="6012160"/>
            <a:ext cx="3114405" cy="20517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Text Box 822"/>
          <p:cNvSpPr txBox="1"/>
          <p:nvPr/>
        </p:nvSpPr>
        <p:spPr>
          <a:xfrm>
            <a:off x="121290" y="5940152"/>
            <a:ext cx="2947670" cy="213596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IN" sz="1600" b="1" dirty="0">
                <a:solidFill>
                  <a:srgbClr val="C00000"/>
                </a:solidFill>
                <a:effectLst/>
                <a:ea typeface="Calibri"/>
                <a:cs typeface="Times New Roman"/>
              </a:rPr>
              <a:t>Homely Stay </a:t>
            </a:r>
            <a:endParaRPr lang="en-IN" sz="1100" dirty="0">
              <a:effectLst/>
              <a:ea typeface="Calibri"/>
              <a:cs typeface="Times New Roman"/>
            </a:endParaRPr>
          </a:p>
          <a:p>
            <a:pPr marL="237490" indent="-285750">
              <a:lnSpc>
                <a:spcPct val="115000"/>
              </a:lnSpc>
              <a:spcAft>
                <a:spcPts val="0"/>
              </a:spcAft>
              <a:buFont typeface="Arial" pitchFamily="34" charset="0"/>
              <a:buChar char="•"/>
            </a:pPr>
            <a:r>
              <a:rPr lang="en-IN" sz="1600" b="1" dirty="0">
                <a:solidFill>
                  <a:srgbClr val="002060"/>
                </a:solidFill>
                <a:effectLst/>
                <a:ea typeface="Calibri"/>
                <a:cs typeface="Times New Roman"/>
              </a:rPr>
              <a:t>AC-Single Bed </a:t>
            </a:r>
            <a:r>
              <a:rPr lang="en-IN" sz="1600" b="1" dirty="0" smtClean="0">
                <a:solidFill>
                  <a:srgbClr val="002060"/>
                </a:solidFill>
                <a:effectLst/>
                <a:ea typeface="Calibri"/>
                <a:cs typeface="Times New Roman"/>
              </a:rPr>
              <a:t>room</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AC- </a:t>
            </a:r>
            <a:r>
              <a:rPr lang="en-IN" sz="1600" b="1" dirty="0">
                <a:solidFill>
                  <a:srgbClr val="002060"/>
                </a:solidFill>
                <a:effectLst/>
                <a:ea typeface="Calibri"/>
                <a:cs typeface="Times New Roman"/>
              </a:rPr>
              <a:t>Double bed </a:t>
            </a:r>
            <a:r>
              <a:rPr lang="en-IN" sz="1600" b="1" dirty="0" smtClean="0">
                <a:solidFill>
                  <a:srgbClr val="002060"/>
                </a:solidFill>
                <a:effectLst/>
                <a:ea typeface="Calibri"/>
                <a:cs typeface="Times New Roman"/>
              </a:rPr>
              <a:t>room</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Room </a:t>
            </a:r>
            <a:r>
              <a:rPr lang="en-IN" sz="1600" b="1" dirty="0">
                <a:solidFill>
                  <a:srgbClr val="002060"/>
                </a:solidFill>
                <a:effectLst/>
                <a:ea typeface="Calibri"/>
                <a:cs typeface="Times New Roman"/>
              </a:rPr>
              <a:t>design as per 3 </a:t>
            </a:r>
            <a:r>
              <a:rPr lang="en-IN" sz="1600" b="1" dirty="0" smtClean="0">
                <a:solidFill>
                  <a:srgbClr val="002060"/>
                </a:solidFill>
                <a:effectLst/>
                <a:ea typeface="Calibri"/>
                <a:cs typeface="Times New Roman"/>
              </a:rPr>
              <a:t>star</a:t>
            </a: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hotel parameters</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Fully </a:t>
            </a:r>
            <a:r>
              <a:rPr lang="en-IN" sz="1600" b="1" dirty="0">
                <a:solidFill>
                  <a:srgbClr val="002060"/>
                </a:solidFill>
                <a:effectLst/>
                <a:ea typeface="Calibri"/>
                <a:cs typeface="Times New Roman"/>
              </a:rPr>
              <a:t>air conditioned</a:t>
            </a:r>
            <a:endParaRPr lang="en-IN" sz="1100" dirty="0">
              <a:effectLst/>
              <a:ea typeface="Calibri"/>
              <a:cs typeface="Times New Roman"/>
            </a:endParaRPr>
          </a:p>
          <a:p>
            <a:pPr marL="457200">
              <a:lnSpc>
                <a:spcPct val="115000"/>
              </a:lnSpc>
              <a:spcAft>
                <a:spcPts val="0"/>
              </a:spcAft>
            </a:pPr>
            <a:r>
              <a:rPr lang="en-IN" sz="1600" b="1" dirty="0">
                <a:solidFill>
                  <a:srgbClr val="002060"/>
                </a:solidFill>
                <a:effectLst/>
                <a:ea typeface="Calibri"/>
                <a:cs typeface="Times New Roman"/>
              </a:rPr>
              <a:t> </a:t>
            </a:r>
            <a:endParaRPr lang="en-IN" sz="1100" dirty="0">
              <a:effectLst/>
              <a:ea typeface="Calibri"/>
              <a:cs typeface="Times New Roman"/>
            </a:endParaRPr>
          </a:p>
        </p:txBody>
      </p:sp>
    </p:spTree>
    <p:extLst>
      <p:ext uri="{BB962C8B-B14F-4D97-AF65-F5344CB8AC3E}">
        <p14:creationId xmlns:p14="http://schemas.microsoft.com/office/powerpoint/2010/main" val="4822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K\Pics\coaching1_042013023312.jpg"/>
          <p:cNvPicPr/>
          <p:nvPr/>
        </p:nvPicPr>
        <p:blipFill>
          <a:blip r:embed="rId2">
            <a:extLst>
              <a:ext uri="{28A0092B-C50C-407E-A947-70E740481C1C}">
                <a14:useLocalDpi xmlns:a14="http://schemas.microsoft.com/office/drawing/2010/main" val="0"/>
              </a:ext>
            </a:extLst>
          </a:blip>
          <a:srcRect/>
          <a:stretch>
            <a:fillRect/>
          </a:stretch>
        </p:blipFill>
        <p:spPr bwMode="auto">
          <a:xfrm>
            <a:off x="836712" y="-1349"/>
            <a:ext cx="6021288" cy="1909053"/>
          </a:xfrm>
          <a:prstGeom prst="rect">
            <a:avLst/>
          </a:prstGeom>
          <a:ln>
            <a:noFill/>
          </a:ln>
          <a:effectLst>
            <a:outerShdw blurRad="190500" algn="tl" rotWithShape="0">
              <a:srgbClr val="000000">
                <a:alpha val="70000"/>
              </a:srgbClr>
            </a:outerShdw>
          </a:effectLst>
        </p:spPr>
      </p:pic>
      <p:sp>
        <p:nvSpPr>
          <p:cNvPr id="5" name="TextBox 4"/>
          <p:cNvSpPr txBox="1"/>
          <p:nvPr/>
        </p:nvSpPr>
        <p:spPr>
          <a:xfrm rot="16200000">
            <a:off x="-4214663" y="4187277"/>
            <a:ext cx="9144002" cy="769441"/>
          </a:xfrm>
          <a:prstGeom prst="rect">
            <a:avLst/>
          </a:prstGeom>
          <a:gradFill flip="none" rotWithShape="1">
            <a:gsLst>
              <a:gs pos="38888">
                <a:srgbClr val="E3DFC9"/>
              </a:gs>
              <a:gs pos="49000">
                <a:srgbClr val="E6E2CC">
                  <a:alpha val="23000"/>
                </a:srgbClr>
              </a:gs>
              <a:gs pos="57000">
                <a:schemeClr val="bg2">
                  <a:alpha val="14000"/>
                  <a:lumMod val="66000"/>
                  <a:lumOff val="34000"/>
                </a:schemeClr>
              </a:gs>
              <a:gs pos="60000">
                <a:srgbClr val="F0EBD5">
                  <a:lumMod val="97000"/>
                  <a:lumOff val="3000"/>
                </a:srgbClr>
              </a:gs>
            </a:gsLst>
            <a:lin ang="8100000" scaled="1"/>
            <a:tileRect/>
          </a:gradFill>
        </p:spPr>
        <p:txBody>
          <a:bodyPr wrap="square" rtlCol="0">
            <a:spAutoFit/>
          </a:bodyPr>
          <a:lstStyle/>
          <a:p>
            <a:r>
              <a:rPr lang="en-IN" sz="4400" b="1" dirty="0" smtClean="0">
                <a:solidFill>
                  <a:schemeClr val="accent2">
                    <a:lumMod val="50000"/>
                  </a:schemeClr>
                </a:solidFill>
                <a:latin typeface="Eras Demi ITC" pitchFamily="34" charset="0"/>
              </a:rPr>
              <a:t>      Homely     Stay   with   Unisys</a:t>
            </a:r>
            <a:endParaRPr lang="en-IN" sz="4400" b="1" dirty="0">
              <a:solidFill>
                <a:schemeClr val="accent2">
                  <a:lumMod val="50000"/>
                </a:schemeClr>
              </a:solidFill>
              <a:latin typeface="Eras Demi ITC" pitchFamily="34" charset="0"/>
            </a:endParaRPr>
          </a:p>
        </p:txBody>
      </p:sp>
      <p:sp>
        <p:nvSpPr>
          <p:cNvPr id="6" name="Text Box 18"/>
          <p:cNvSpPr txBox="1"/>
          <p:nvPr/>
        </p:nvSpPr>
        <p:spPr>
          <a:xfrm>
            <a:off x="836712" y="1988740"/>
            <a:ext cx="3092450" cy="71197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IN" sz="1600" b="1" dirty="0">
                <a:solidFill>
                  <a:srgbClr val="002060"/>
                </a:solidFill>
                <a:effectLst/>
                <a:ea typeface="Calibri"/>
                <a:cs typeface="Times New Roman"/>
              </a:rPr>
              <a:t> Features:</a:t>
            </a:r>
            <a:endParaRPr lang="en-IN" sz="1100" dirty="0">
              <a:effectLst/>
              <a:ea typeface="Calibri"/>
              <a:cs typeface="Times New Roman"/>
            </a:endParaRPr>
          </a:p>
          <a:p>
            <a:pPr>
              <a:lnSpc>
                <a:spcPct val="115000"/>
              </a:lnSpc>
              <a:spcAft>
                <a:spcPts val="0"/>
              </a:spcAft>
            </a:pPr>
            <a:r>
              <a:rPr lang="en-IN" sz="1600" b="1" dirty="0">
                <a:solidFill>
                  <a:srgbClr val="002060"/>
                </a:solidFill>
                <a:effectLst/>
                <a:ea typeface="Calibri"/>
                <a:cs typeface="Times New Roman"/>
              </a:rPr>
              <a:t>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Adequate security with CCTV cameras and constant vigilance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Departmental store in the premise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Automatic lift with power </a:t>
            </a:r>
            <a:r>
              <a:rPr lang="en-IN" sz="1400" b="1" dirty="0" smtClean="0">
                <a:solidFill>
                  <a:srgbClr val="002060"/>
                </a:solidFill>
                <a:effectLst/>
                <a:ea typeface="Calibri"/>
                <a:cs typeface="Times New Roman"/>
              </a:rPr>
              <a:t>backup</a:t>
            </a:r>
            <a:r>
              <a:rPr lang="en-IN" sz="1400" b="1" dirty="0">
                <a:solidFill>
                  <a:srgbClr val="002060"/>
                </a:solidFill>
                <a:effectLst/>
                <a:ea typeface="Calibri"/>
                <a:cs typeface="Times New Roman"/>
              </a:rPr>
              <a:t>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In-house mess and dining hall providing breakfast, lunch, snacks and dinner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Balanced and nutritious diet using daily fresh vegetables</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Less oily and less spicy food</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Pure vegetarian food prepared in clean and hygienic facility</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RO/UV treated drinking water coolers</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Laundry facility</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Medical and doctors facility on call</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Common areas with magazines, newspapers and recreational facilities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Vehicle arrangement for commuting</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Peaceful and disciplined environment</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Helpful staff catering to every need of the students</a:t>
            </a:r>
            <a:endParaRPr lang="en-IN" sz="1100" dirty="0">
              <a:effectLst/>
              <a:ea typeface="Calibri"/>
              <a:cs typeface="Times New Roman"/>
            </a:endParaRPr>
          </a:p>
        </p:txBody>
      </p:sp>
      <p:pic>
        <p:nvPicPr>
          <p:cNvPr id="7" name="Picture 6" descr="F:\UK\Pics\Mess hall-2.jpg"/>
          <p:cNvPicPr/>
          <p:nvPr/>
        </p:nvPicPr>
        <p:blipFill>
          <a:blip r:embed="rId4">
            <a:extLst>
              <a:ext uri="{28A0092B-C50C-407E-A947-70E740481C1C}">
                <a14:useLocalDpi xmlns:a14="http://schemas.microsoft.com/office/drawing/2010/main" val="0"/>
              </a:ext>
            </a:extLst>
          </a:blip>
          <a:srcRect/>
          <a:stretch>
            <a:fillRect/>
          </a:stretch>
        </p:blipFill>
        <p:spPr bwMode="auto">
          <a:xfrm>
            <a:off x="4005064" y="2292236"/>
            <a:ext cx="2856831" cy="1991732"/>
          </a:xfrm>
          <a:prstGeom prst="roundRect">
            <a:avLst>
              <a:gd name="adj" fmla="val 8594"/>
            </a:avLst>
          </a:prstGeom>
          <a:solidFill>
            <a:srgbClr val="FFFFFF">
              <a:shade val="85000"/>
            </a:srgbClr>
          </a:solidFill>
          <a:ln>
            <a:noFill/>
          </a:ln>
          <a:effectLst/>
        </p:spPr>
      </p:pic>
      <p:pic>
        <p:nvPicPr>
          <p:cNvPr id="8" name="Picture 7" descr="F:\UK\Pics\Mess hall-3.jpg"/>
          <p:cNvPicPr/>
          <p:nvPr/>
        </p:nvPicPr>
        <p:blipFill>
          <a:blip r:embed="rId5">
            <a:extLst>
              <a:ext uri="{28A0092B-C50C-407E-A947-70E740481C1C}">
                <a14:useLocalDpi xmlns:a14="http://schemas.microsoft.com/office/drawing/2010/main" val="0"/>
              </a:ext>
            </a:extLst>
          </a:blip>
          <a:srcRect/>
          <a:stretch>
            <a:fillRect/>
          </a:stretch>
        </p:blipFill>
        <p:spPr bwMode="auto">
          <a:xfrm>
            <a:off x="4005064" y="4427984"/>
            <a:ext cx="2880320" cy="2232251"/>
          </a:xfrm>
          <a:prstGeom prst="roundRect">
            <a:avLst>
              <a:gd name="adj" fmla="val 8594"/>
            </a:avLst>
          </a:prstGeom>
          <a:solidFill>
            <a:srgbClr val="FFFFFF">
              <a:shade val="85000"/>
            </a:srgbClr>
          </a:solidFill>
          <a:ln>
            <a:noFill/>
          </a:ln>
          <a:effectLst/>
        </p:spPr>
      </p:pic>
      <p:pic>
        <p:nvPicPr>
          <p:cNvPr id="9" name="Picture 8" descr="F:\UK\Pics\kitchen-2.jpg"/>
          <p:cNvPicPr/>
          <p:nvPr/>
        </p:nvPicPr>
        <p:blipFill>
          <a:blip r:embed="rId6">
            <a:extLst>
              <a:ext uri="{28A0092B-C50C-407E-A947-70E740481C1C}">
                <a14:useLocalDpi xmlns:a14="http://schemas.microsoft.com/office/drawing/2010/main" val="0"/>
              </a:ext>
            </a:extLst>
          </a:blip>
          <a:srcRect/>
          <a:stretch>
            <a:fillRect/>
          </a:stretch>
        </p:blipFill>
        <p:spPr bwMode="auto">
          <a:xfrm>
            <a:off x="4005064" y="6804248"/>
            <a:ext cx="2844958"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F:\UK\Pics\Unisys_Logo-PNG.png"/>
          <p:cNvPicPr/>
          <p:nvPr/>
        </p:nvPicPr>
        <p:blipFill rotWithShape="1">
          <a:blip r:embed="rId7" cstate="print">
            <a:clrChange>
              <a:clrFrom>
                <a:srgbClr val="F6FCF8"/>
              </a:clrFrom>
              <a:clrTo>
                <a:srgbClr val="F6FCF8">
                  <a:alpha val="0"/>
                </a:srgbClr>
              </a:clrTo>
            </a:clrChange>
            <a:extLst>
              <a:ext uri="{BEBA8EAE-BF5A-486C-A8C5-ECC9F3942E4B}">
                <a14:imgProps xmlns:a14="http://schemas.microsoft.com/office/drawing/2010/main">
                  <a14:imgLayer r:embed="rId8">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31924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7000">
              <a:schemeClr val="bg2">
                <a:alpha val="14000"/>
                <a:lumMod val="66000"/>
                <a:lumOff val="34000"/>
              </a:schemeClr>
            </a:gs>
            <a:gs pos="60000">
              <a:srgbClr val="F0EBD5">
                <a:lumMod val="97000"/>
                <a:lumOff val="3000"/>
              </a:srgbClr>
            </a:gs>
          </a:gsLst>
          <a:lin ang="8100000" scaled="1"/>
        </a:gradFill>
        <a:effectLst/>
      </p:bgPr>
    </p:bg>
    <p:spTree>
      <p:nvGrpSpPr>
        <p:cNvPr id="1" name=""/>
        <p:cNvGrpSpPr/>
        <p:nvPr/>
      </p:nvGrpSpPr>
      <p:grpSpPr>
        <a:xfrm>
          <a:off x="0" y="0"/>
          <a:ext cx="0" cy="0"/>
          <a:chOff x="0" y="0"/>
          <a:chExt cx="0" cy="0"/>
        </a:xfrm>
      </p:grpSpPr>
      <p:sp>
        <p:nvSpPr>
          <p:cNvPr id="2" name="TextBox 1"/>
          <p:cNvSpPr txBox="1"/>
          <p:nvPr/>
        </p:nvSpPr>
        <p:spPr>
          <a:xfrm>
            <a:off x="1196752" y="107504"/>
            <a:ext cx="4680520" cy="523220"/>
          </a:xfrm>
          <a:prstGeom prst="rect">
            <a:avLst/>
          </a:prstGeom>
          <a:noFill/>
        </p:spPr>
        <p:txBody>
          <a:bodyPr wrap="square" rtlCol="0">
            <a:spAutoFit/>
          </a:bodyPr>
          <a:lstStyle/>
          <a:p>
            <a:pPr algn="ctr"/>
            <a:r>
              <a:rPr lang="en-IN" sz="2800" b="1" dirty="0" smtClean="0">
                <a:solidFill>
                  <a:schemeClr val="accent2">
                    <a:lumMod val="50000"/>
                  </a:schemeClr>
                </a:solidFill>
              </a:rPr>
              <a:t>Courses Details  </a:t>
            </a:r>
            <a:endParaRPr lang="en-IN" sz="2800" b="1" dirty="0">
              <a:solidFill>
                <a:schemeClr val="accent2">
                  <a:lumMod val="50000"/>
                </a:schemeClr>
              </a:solidFill>
            </a:endParaRPr>
          </a:p>
        </p:txBody>
      </p:sp>
      <p:sp>
        <p:nvSpPr>
          <p:cNvPr id="3" name="TextBox 2"/>
          <p:cNvSpPr txBox="1"/>
          <p:nvPr/>
        </p:nvSpPr>
        <p:spPr>
          <a:xfrm>
            <a:off x="10989840" y="2171006"/>
            <a:ext cx="6858000" cy="3447098"/>
          </a:xfrm>
          <a:prstGeom prst="rect">
            <a:avLst/>
          </a:prstGeom>
          <a:noFill/>
        </p:spPr>
        <p:txBody>
          <a:bodyPr wrap="square" rtlCol="0">
            <a:spAutoFit/>
          </a:bodyPr>
          <a:lstStyle/>
          <a:p>
            <a:r>
              <a:rPr lang="en-IN" sz="2000" b="1" dirty="0" smtClean="0"/>
              <a:t> </a:t>
            </a:r>
            <a:endParaRPr lang="en-IN" sz="2000" b="1" dirty="0"/>
          </a:p>
          <a:p>
            <a:endParaRPr lang="en-IN" dirty="0" smtClean="0"/>
          </a:p>
          <a:p>
            <a:r>
              <a:rPr lang="en-IN" b="1" dirty="0" smtClean="0"/>
              <a:t> </a:t>
            </a:r>
            <a:endParaRPr lang="en-IN" dirty="0" smtClean="0"/>
          </a:p>
          <a:p>
            <a:endParaRPr lang="en-IN" dirty="0"/>
          </a:p>
          <a:p>
            <a:endParaRPr lang="en-IN" dirty="0" smtClean="0"/>
          </a:p>
          <a:p>
            <a:r>
              <a:rPr lang="en-IN" b="1" dirty="0" smtClean="0"/>
              <a:t> </a:t>
            </a:r>
            <a:endParaRPr lang="en-IN" dirty="0"/>
          </a:p>
          <a:p>
            <a:endParaRPr lang="en-IN" dirty="0" smtClean="0"/>
          </a:p>
          <a:p>
            <a:endParaRPr lang="en-IN" dirty="0"/>
          </a:p>
          <a:p>
            <a:endParaRPr lang="en-IN" dirty="0"/>
          </a:p>
          <a:p>
            <a:endParaRPr lang="en-IN" b="1" dirty="0"/>
          </a:p>
          <a:p>
            <a:endParaRPr lang="en-IN" dirty="0" smtClean="0"/>
          </a:p>
          <a:p>
            <a:endParaRPr lang="en-IN" dirty="0"/>
          </a:p>
        </p:txBody>
      </p:sp>
      <p:sp>
        <p:nvSpPr>
          <p:cNvPr id="5" name="Rectangle 4"/>
          <p:cNvSpPr/>
          <p:nvPr/>
        </p:nvSpPr>
        <p:spPr>
          <a:xfrm>
            <a:off x="-27384" y="652434"/>
            <a:ext cx="6885384" cy="1754326"/>
          </a:xfrm>
          <a:prstGeom prst="rect">
            <a:avLst/>
          </a:prstGeom>
          <a:solidFill>
            <a:schemeClr val="bg1">
              <a:lumMod val="95000"/>
            </a:schemeClr>
          </a:solidFill>
          <a:ln>
            <a:solidFill>
              <a:schemeClr val="tx1">
                <a:lumMod val="85000"/>
                <a:lumOff val="15000"/>
              </a:schemeClr>
            </a:solidFill>
          </a:ln>
        </p:spPr>
        <p:txBody>
          <a:bodyPr wrap="square">
            <a:spAutoFit/>
          </a:bodyPr>
          <a:lstStyle/>
          <a:p>
            <a:pPr algn="just"/>
            <a:r>
              <a:rPr lang="en-IN" b="1" dirty="0" smtClean="0"/>
              <a:t>                             1  Year </a:t>
            </a:r>
            <a:r>
              <a:rPr lang="en-IN" b="1" dirty="0"/>
              <a:t>Course </a:t>
            </a:r>
            <a:r>
              <a:rPr lang="en-IN" b="1" dirty="0" smtClean="0"/>
              <a:t>(English  Medium)</a:t>
            </a:r>
          </a:p>
          <a:p>
            <a:pPr algn="just"/>
            <a:r>
              <a:rPr lang="en-IN" b="1" dirty="0"/>
              <a:t>JEE (MAIN+ADVANCED)-IIT-JEE / JEE (MAIN)-AIEEE  /  NEET-UG, AIIMS</a:t>
            </a:r>
          </a:p>
          <a:p>
            <a:pPr algn="just"/>
            <a:endParaRPr lang="en-IN" b="1" dirty="0"/>
          </a:p>
          <a:p>
            <a:pPr algn="just"/>
            <a:r>
              <a:rPr lang="en-IN" b="1" dirty="0" smtClean="0"/>
              <a:t>Course concept: A </a:t>
            </a:r>
            <a:r>
              <a:rPr lang="en-IN" b="1" dirty="0"/>
              <a:t>Course specially designed for those students who wish to take an early advantage by enrolling immediately after </a:t>
            </a:r>
            <a:r>
              <a:rPr lang="en-IN" b="1" dirty="0" smtClean="0"/>
              <a:t>     Class-XII CBSE </a:t>
            </a:r>
            <a:r>
              <a:rPr lang="en-IN" b="1" dirty="0"/>
              <a:t>Board examination.</a:t>
            </a:r>
          </a:p>
        </p:txBody>
      </p:sp>
      <p:sp>
        <p:nvSpPr>
          <p:cNvPr id="6" name="Rectangle 5"/>
          <p:cNvSpPr/>
          <p:nvPr/>
        </p:nvSpPr>
        <p:spPr>
          <a:xfrm>
            <a:off x="404664" y="2627784"/>
            <a:ext cx="6120680" cy="2376264"/>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t>Target - IIT-JEE ( Main+ Advance) </a:t>
            </a:r>
            <a:r>
              <a:rPr lang="en-IN" b="1" dirty="0" smtClean="0"/>
              <a:t>/ </a:t>
            </a:r>
            <a:r>
              <a:rPr lang="en-IN" b="1" dirty="0"/>
              <a:t>JEE (MAIN)-</a:t>
            </a:r>
            <a:r>
              <a:rPr lang="en-IN" b="1" dirty="0" smtClean="0"/>
              <a:t>AIEEE -2018</a:t>
            </a:r>
            <a:endParaRPr lang="en-IN" b="1" dirty="0"/>
          </a:p>
          <a:p>
            <a:endParaRPr lang="en-IN" dirty="0"/>
          </a:p>
          <a:p>
            <a:r>
              <a:rPr lang="en-IN" dirty="0"/>
              <a:t>Eligibility : XII Pass </a:t>
            </a:r>
            <a:r>
              <a:rPr lang="en-IN" dirty="0" smtClean="0"/>
              <a:t>Students</a:t>
            </a:r>
          </a:p>
          <a:p>
            <a:endParaRPr lang="en-IN" dirty="0"/>
          </a:p>
          <a:p>
            <a:r>
              <a:rPr lang="en-IN" dirty="0"/>
              <a:t>Course Commencement: First Batch starting from </a:t>
            </a:r>
            <a:r>
              <a:rPr lang="en-IN" dirty="0" smtClean="0"/>
              <a:t>15 </a:t>
            </a:r>
            <a:r>
              <a:rPr lang="en-IN" dirty="0"/>
              <a:t>April, 2017</a:t>
            </a:r>
          </a:p>
          <a:p>
            <a:endParaRPr lang="en-IN" dirty="0"/>
          </a:p>
          <a:p>
            <a:endParaRPr lang="en-IN" dirty="0"/>
          </a:p>
        </p:txBody>
      </p:sp>
      <p:sp>
        <p:nvSpPr>
          <p:cNvPr id="7" name="Rectangle 6"/>
          <p:cNvSpPr/>
          <p:nvPr/>
        </p:nvSpPr>
        <p:spPr>
          <a:xfrm>
            <a:off x="404664" y="5364088"/>
            <a:ext cx="6120680" cy="2664296"/>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t>Target- Pre-Medical </a:t>
            </a:r>
            <a:r>
              <a:rPr lang="en-IN" b="1" dirty="0"/>
              <a:t>NEET (UG), AIIMS -</a:t>
            </a:r>
            <a:r>
              <a:rPr lang="en-IN" b="1" dirty="0" smtClean="0"/>
              <a:t>2018</a:t>
            </a:r>
            <a:endParaRPr lang="en-IN" b="1" dirty="0"/>
          </a:p>
          <a:p>
            <a:endParaRPr lang="en-IN" b="1" dirty="0"/>
          </a:p>
          <a:p>
            <a:r>
              <a:rPr lang="en-IN" dirty="0"/>
              <a:t>Eligibility : XII Pass Students</a:t>
            </a:r>
          </a:p>
          <a:p>
            <a:endParaRPr lang="en-IN" dirty="0"/>
          </a:p>
          <a:p>
            <a:r>
              <a:rPr lang="en-IN" dirty="0"/>
              <a:t>Course Commencement: First Batch starting from </a:t>
            </a:r>
            <a:r>
              <a:rPr lang="en-IN" dirty="0" smtClean="0"/>
              <a:t>15 </a:t>
            </a:r>
            <a:r>
              <a:rPr lang="en-IN" dirty="0"/>
              <a:t>April, 2017</a:t>
            </a:r>
          </a:p>
          <a:p>
            <a:endParaRPr lang="en-IN" dirty="0"/>
          </a:p>
          <a:p>
            <a:endParaRPr lang="en-IN" dirty="0"/>
          </a:p>
          <a:p>
            <a:endParaRPr lang="en-IN" dirty="0"/>
          </a:p>
        </p:txBody>
      </p:sp>
      <p:pic>
        <p:nvPicPr>
          <p:cNvPr id="8" name="Picture 7" descr="F:\UK\Pics\Unisys_Logo-PNG.png"/>
          <p:cNvPicPr/>
          <p:nvPr/>
        </p:nvPicPr>
        <p:blipFill rotWithShape="1">
          <a:blip r:embed="rId2" cstate="print">
            <a:clrChange>
              <a:clrFrom>
                <a:srgbClr val="F6FCF8"/>
              </a:clrFrom>
              <a:clrTo>
                <a:srgbClr val="F6FCF8">
                  <a:alpha val="0"/>
                </a:srgbClr>
              </a:clrTo>
            </a:clrChange>
            <a:extLst>
              <a:ext uri="{BEBA8EAE-BF5A-486C-A8C5-ECC9F3942E4B}">
                <a14:imgProps xmlns:a14="http://schemas.microsoft.com/office/drawing/2010/main">
                  <a14:imgLayer r:embed="rId3">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166402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71000">
              <a:srgbClr val="F0EBD5"/>
            </a:gs>
            <a:gs pos="100000">
              <a:srgbClr val="D1C39F"/>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27384" y="0"/>
            <a:ext cx="6885384" cy="1115616"/>
          </a:xfrm>
          <a:prstGeom prst="rect">
            <a:avLst/>
          </a:prstGeom>
          <a:gradFill flip="none" rotWithShape="1">
            <a:gsLst>
              <a:gs pos="3056">
                <a:srgbClr val="78735A"/>
              </a:gs>
              <a:gs pos="2000">
                <a:schemeClr val="bg2">
                  <a:lumMod val="50000"/>
                </a:schemeClr>
              </a:gs>
              <a:gs pos="9000">
                <a:srgbClr val="5F5F5F"/>
              </a:gs>
              <a:gs pos="0">
                <a:srgbClr val="5F5F5F"/>
              </a:gs>
              <a:gs pos="63000">
                <a:srgbClr val="FFFFFF"/>
              </a:gs>
              <a:gs pos="67000">
                <a:srgbClr val="B2B2B2"/>
              </a:gs>
              <a:gs pos="37000">
                <a:srgbClr val="292929"/>
              </a:gs>
              <a:gs pos="82001">
                <a:srgbClr val="777777"/>
              </a:gs>
              <a:gs pos="100000">
                <a:srgbClr val="EAEAEA"/>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 Fee Structure</a:t>
            </a:r>
          </a:p>
        </p:txBody>
      </p:sp>
      <p:sp>
        <p:nvSpPr>
          <p:cNvPr id="3" name="Rectangle 2"/>
          <p:cNvSpPr/>
          <p:nvPr/>
        </p:nvSpPr>
        <p:spPr>
          <a:xfrm>
            <a:off x="0" y="1115616"/>
            <a:ext cx="6858000" cy="2585323"/>
          </a:xfrm>
          <a:prstGeom prst="rect">
            <a:avLst/>
          </a:prstGeom>
          <a:solidFill>
            <a:schemeClr val="bg2"/>
          </a:solidFill>
        </p:spPr>
        <p:txBody>
          <a:bodyPr wrap="square">
            <a:spAutoFit/>
          </a:bodyPr>
          <a:lstStyle/>
          <a:p>
            <a:r>
              <a:rPr lang="en-US" b="1" dirty="0" smtClean="0"/>
              <a:t>Package Fee :</a:t>
            </a:r>
            <a:r>
              <a:rPr lang="en-IN" b="1" dirty="0" smtClean="0"/>
              <a:t>  </a:t>
            </a:r>
            <a:r>
              <a:rPr lang="en-US" dirty="0"/>
              <a:t>All  for one year </a:t>
            </a:r>
            <a:r>
              <a:rPr lang="en-US" dirty="0" smtClean="0"/>
              <a:t>fee / charges including;</a:t>
            </a:r>
            <a:endParaRPr lang="en-IN" dirty="0"/>
          </a:p>
          <a:p>
            <a:r>
              <a:rPr lang="en-IN" b="1" dirty="0" smtClean="0"/>
              <a:t> </a:t>
            </a:r>
            <a:endParaRPr lang="en-US" b="1" dirty="0" smtClean="0"/>
          </a:p>
          <a:p>
            <a:pPr marL="285750" indent="-285750" algn="just">
              <a:buFont typeface="Arial" pitchFamily="34" charset="0"/>
              <a:buChar char="•"/>
            </a:pPr>
            <a:r>
              <a:rPr lang="en-US" dirty="0" smtClean="0"/>
              <a:t>Coaching Fees, Hostel &amp; Mess Fee and Conveyance. </a:t>
            </a:r>
          </a:p>
          <a:p>
            <a:pPr marL="285750" indent="-285750" algn="just">
              <a:buFont typeface="Arial" pitchFamily="34" charset="0"/>
              <a:buChar char="•"/>
            </a:pPr>
            <a:r>
              <a:rPr lang="en-US" dirty="0" smtClean="0"/>
              <a:t>Pick up students &amp; Parents from Jaipur Airport, counseling, Welcome Kit ( Unisys ID card, DO and DON’T Safety and Security guidelines &amp; Local Pre paid mobile 4G SIM), </a:t>
            </a:r>
            <a:r>
              <a:rPr lang="en-US" dirty="0"/>
              <a:t>transfer to K</a:t>
            </a:r>
            <a:r>
              <a:rPr lang="en-US" dirty="0" smtClean="0"/>
              <a:t>ota</a:t>
            </a:r>
            <a:r>
              <a:rPr lang="en-US" dirty="0"/>
              <a:t>, two days stay </a:t>
            </a:r>
            <a:r>
              <a:rPr lang="en-US" dirty="0" smtClean="0"/>
              <a:t>in 3 star hotel at Kota, </a:t>
            </a:r>
            <a:r>
              <a:rPr lang="en-US" dirty="0"/>
              <a:t>visit to coaching </a:t>
            </a:r>
            <a:r>
              <a:rPr lang="en-US" dirty="0" smtClean="0"/>
              <a:t>institute, School </a:t>
            </a:r>
            <a:r>
              <a:rPr lang="en-US" dirty="0"/>
              <a:t>and hostel </a:t>
            </a:r>
            <a:r>
              <a:rPr lang="en-US" dirty="0" smtClean="0"/>
              <a:t>then drop back to Jaipur Airport.</a:t>
            </a:r>
            <a:endParaRPr lang="en-IN" dirty="0"/>
          </a:p>
          <a:p>
            <a:pPr algn="just"/>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3397960443"/>
              </p:ext>
            </p:extLst>
          </p:nvPr>
        </p:nvGraphicFramePr>
        <p:xfrm>
          <a:off x="-1" y="3707904"/>
          <a:ext cx="6858000" cy="3831124"/>
        </p:xfrm>
        <a:graphic>
          <a:graphicData uri="http://schemas.openxmlformats.org/drawingml/2006/table">
            <a:tbl>
              <a:tblPr firstRow="1" bandRow="1">
                <a:tableStyleId>{073A0DAA-6AF3-43AB-8588-CEC1D06C72B9}</a:tableStyleId>
              </a:tblPr>
              <a:tblGrid>
                <a:gridCol w="2105137"/>
                <a:gridCol w="1396477"/>
                <a:gridCol w="1396477"/>
                <a:gridCol w="738915"/>
                <a:gridCol w="1220994"/>
              </a:tblGrid>
              <a:tr h="880325">
                <a:tc>
                  <a:txBody>
                    <a:bodyPr/>
                    <a:lstStyle/>
                    <a:p>
                      <a:pPr algn="ctr">
                        <a:lnSpc>
                          <a:spcPct val="115000"/>
                        </a:lnSpc>
                        <a:spcAft>
                          <a:spcPts val="1000"/>
                        </a:spcAft>
                      </a:pPr>
                      <a:r>
                        <a:rPr lang="en-IN" sz="1400" dirty="0">
                          <a:effectLst/>
                        </a:rPr>
                        <a:t>Course </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IN" sz="1400" dirty="0">
                          <a:effectLst/>
                        </a:rPr>
                        <a:t>1</a:t>
                      </a:r>
                      <a:r>
                        <a:rPr lang="en-IN" sz="1400" baseline="30000" dirty="0">
                          <a:effectLst/>
                        </a:rPr>
                        <a:t>st</a:t>
                      </a:r>
                      <a:r>
                        <a:rPr lang="en-IN" sz="1400" dirty="0">
                          <a:effectLst/>
                        </a:rPr>
                        <a:t> Instalment</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IN" sz="1400" dirty="0">
                          <a:effectLst/>
                        </a:rPr>
                        <a:t>2</a:t>
                      </a:r>
                      <a:r>
                        <a:rPr lang="en-IN" sz="1400" baseline="30000" dirty="0">
                          <a:effectLst/>
                        </a:rPr>
                        <a:t>nd</a:t>
                      </a:r>
                      <a:r>
                        <a:rPr lang="en-IN" sz="1400" dirty="0">
                          <a:effectLst/>
                        </a:rPr>
                        <a:t> Instalment</a:t>
                      </a:r>
                      <a:endParaRPr lang="en-IN" sz="1400" b="1" dirty="0">
                        <a:effectLst/>
                        <a:latin typeface="Calibri"/>
                        <a:ea typeface="Times New Roman"/>
                        <a:cs typeface="Times New Roman"/>
                      </a:endParaRPr>
                    </a:p>
                  </a:txBody>
                  <a:tcPr marL="87137" marR="87137" marT="43568" marB="43568"/>
                </a:tc>
                <a:tc>
                  <a:txBody>
                    <a:bodyPr/>
                    <a:lstStyle/>
                    <a:p>
                      <a:pPr algn="ctr">
                        <a:lnSpc>
                          <a:spcPct val="100000"/>
                        </a:lnSpc>
                        <a:spcAft>
                          <a:spcPts val="0"/>
                        </a:spcAft>
                      </a:pPr>
                      <a:r>
                        <a:rPr lang="en-IN" sz="1400" dirty="0">
                          <a:effectLst/>
                        </a:rPr>
                        <a:t>Total </a:t>
                      </a:r>
                      <a:endParaRPr lang="en-IN" sz="1400" dirty="0" smtClean="0">
                        <a:effectLst/>
                      </a:endParaRPr>
                    </a:p>
                    <a:p>
                      <a:pPr algn="ctr">
                        <a:lnSpc>
                          <a:spcPct val="100000"/>
                        </a:lnSpc>
                        <a:spcAft>
                          <a:spcPts val="0"/>
                        </a:spcAft>
                      </a:pPr>
                      <a:endParaRPr lang="en-IN" sz="1400" b="1" dirty="0" smtClean="0">
                        <a:effectLst/>
                        <a:latin typeface="Calibri"/>
                        <a:ea typeface="Times New Roman"/>
                        <a:cs typeface="Times New Roman"/>
                      </a:endParaRPr>
                    </a:p>
                    <a:p>
                      <a:pPr algn="ctr">
                        <a:lnSpc>
                          <a:spcPct val="100000"/>
                        </a:lnSpc>
                        <a:spcAft>
                          <a:spcPts val="0"/>
                        </a:spcAft>
                      </a:pPr>
                      <a:endParaRPr lang="en-IN" sz="1400" b="1" dirty="0" smtClean="0">
                        <a:effectLst/>
                        <a:latin typeface="Calibri"/>
                        <a:ea typeface="Times New Roman"/>
                        <a:cs typeface="Times New Roman"/>
                      </a:endParaRPr>
                    </a:p>
                    <a:p>
                      <a:pPr algn="ctr">
                        <a:lnSpc>
                          <a:spcPct val="100000"/>
                        </a:lnSpc>
                        <a:spcAft>
                          <a:spcPts val="0"/>
                        </a:spcAft>
                      </a:pPr>
                      <a:r>
                        <a:rPr lang="en-IN" sz="1400" b="1" dirty="0" smtClean="0">
                          <a:effectLst/>
                          <a:latin typeface="Calibri"/>
                          <a:ea typeface="Times New Roman"/>
                          <a:cs typeface="Times New Roman"/>
                        </a:rPr>
                        <a:t>In</a:t>
                      </a:r>
                      <a:r>
                        <a:rPr lang="en-IN" sz="1400" b="1" baseline="0" dirty="0" smtClean="0">
                          <a:effectLst/>
                          <a:latin typeface="Calibri"/>
                          <a:ea typeface="Times New Roman"/>
                          <a:cs typeface="Times New Roman"/>
                        </a:rPr>
                        <a:t> USD</a:t>
                      </a:r>
                      <a:endParaRPr lang="en-IN" sz="1400" b="1" dirty="0">
                        <a:effectLst/>
                        <a:latin typeface="Calibri"/>
                        <a:ea typeface="Times New Roman"/>
                        <a:cs typeface="Times New Roman"/>
                      </a:endParaRPr>
                    </a:p>
                  </a:txBody>
                  <a:tcPr marL="87137" marR="87137" marT="43568" marB="43568"/>
                </a:tc>
                <a:tc>
                  <a:txBody>
                    <a:bodyPr/>
                    <a:lstStyle/>
                    <a:p>
                      <a:pPr algn="ctr">
                        <a:lnSpc>
                          <a:spcPct val="100000"/>
                        </a:lnSpc>
                        <a:spcAft>
                          <a:spcPts val="0"/>
                        </a:spcAft>
                      </a:pPr>
                      <a:r>
                        <a:rPr lang="en-IN" sz="1400" dirty="0">
                          <a:effectLst/>
                          <a:latin typeface="+mj-lt"/>
                        </a:rPr>
                        <a:t>On time deposit</a:t>
                      </a:r>
                    </a:p>
                    <a:p>
                      <a:pPr algn="ctr">
                        <a:lnSpc>
                          <a:spcPct val="100000"/>
                        </a:lnSpc>
                        <a:spcAft>
                          <a:spcPts val="0"/>
                        </a:spcAft>
                      </a:pPr>
                      <a:r>
                        <a:rPr lang="en-IN" sz="1400" dirty="0">
                          <a:effectLst/>
                          <a:latin typeface="+mj-lt"/>
                        </a:rPr>
                        <a:t>Benefit</a:t>
                      </a:r>
                    </a:p>
                    <a:p>
                      <a:pPr algn="ctr">
                        <a:lnSpc>
                          <a:spcPct val="100000"/>
                        </a:lnSpc>
                        <a:spcAft>
                          <a:spcPts val="0"/>
                        </a:spcAft>
                      </a:pPr>
                      <a:r>
                        <a:rPr lang="en-IN" sz="1400" dirty="0">
                          <a:effectLst/>
                          <a:latin typeface="+mj-lt"/>
                        </a:rPr>
                        <a:t>In </a:t>
                      </a:r>
                      <a:r>
                        <a:rPr lang="en-IN" sz="1400" dirty="0" smtClean="0">
                          <a:effectLst/>
                          <a:latin typeface="+mj-lt"/>
                        </a:rPr>
                        <a:t>USD</a:t>
                      </a:r>
                      <a:endParaRPr lang="en-IN" sz="1400" b="1" dirty="0">
                        <a:effectLst/>
                        <a:latin typeface="+mj-lt"/>
                        <a:ea typeface="Times New Roman"/>
                        <a:cs typeface="Times New Roman"/>
                      </a:endParaRPr>
                    </a:p>
                  </a:txBody>
                  <a:tcPr marL="87137" marR="87137" marT="43568" marB="43568"/>
                </a:tc>
              </a:tr>
              <a:tr h="880325">
                <a:tc>
                  <a:txBody>
                    <a:bodyPr/>
                    <a:lstStyle/>
                    <a:p>
                      <a:pPr>
                        <a:lnSpc>
                          <a:spcPct val="115000"/>
                        </a:lnSpc>
                        <a:spcAft>
                          <a:spcPts val="1000"/>
                        </a:spcAft>
                      </a:pPr>
                      <a:r>
                        <a:rPr lang="en-IN" sz="1400" b="1" dirty="0">
                          <a:effectLst/>
                        </a:rPr>
                        <a:t>Target-</a:t>
                      </a:r>
                    </a:p>
                    <a:p>
                      <a:pPr>
                        <a:lnSpc>
                          <a:spcPct val="115000"/>
                        </a:lnSpc>
                        <a:spcAft>
                          <a:spcPts val="1000"/>
                        </a:spcAft>
                      </a:pPr>
                      <a:r>
                        <a:rPr lang="en-IN" sz="1400" b="1" dirty="0">
                          <a:effectLst/>
                        </a:rPr>
                        <a:t>IIT-JEE ( Main+ </a:t>
                      </a:r>
                      <a:r>
                        <a:rPr lang="en-IN" sz="1400" b="1" dirty="0" smtClean="0">
                          <a:effectLst/>
                        </a:rPr>
                        <a:t>advance)</a:t>
                      </a:r>
                    </a:p>
                    <a:p>
                      <a:pPr>
                        <a:lnSpc>
                          <a:spcPct val="115000"/>
                        </a:lnSpc>
                        <a:spcAft>
                          <a:spcPts val="1000"/>
                        </a:spcAft>
                      </a:pPr>
                      <a:r>
                        <a:rPr lang="en-IN" sz="1400" b="1" dirty="0" smtClean="0">
                          <a:effectLst/>
                        </a:rPr>
                        <a:t>/ JEE (MAIN)-AIEEE 2018</a:t>
                      </a:r>
                      <a:endParaRPr lang="en-IN" sz="1400" b="1" dirty="0">
                        <a:effectLst/>
                      </a:endParaRPr>
                    </a:p>
                    <a:p>
                      <a:pPr>
                        <a:lnSpc>
                          <a:spcPct val="115000"/>
                        </a:lnSpc>
                        <a:spcAft>
                          <a:spcPts val="1000"/>
                        </a:spcAft>
                      </a:pPr>
                      <a:r>
                        <a:rPr lang="en-IN" sz="1400" b="1" dirty="0" smtClean="0"/>
                        <a:t>NEET</a:t>
                      </a:r>
                      <a:r>
                        <a:rPr lang="en-IN" sz="1400" b="1" baseline="0" dirty="0" smtClean="0"/>
                        <a:t> (</a:t>
                      </a:r>
                      <a:r>
                        <a:rPr lang="en-IN" sz="1400" b="1" dirty="0" smtClean="0"/>
                        <a:t>UG) / </a:t>
                      </a:r>
                      <a:r>
                        <a:rPr lang="en-IN" sz="1400" b="1" dirty="0" smtClean="0">
                          <a:effectLst/>
                        </a:rPr>
                        <a:t>Pre </a:t>
                      </a:r>
                      <a:r>
                        <a:rPr lang="en-IN" sz="1400" b="1" dirty="0">
                          <a:effectLst/>
                        </a:rPr>
                        <a:t>Medical / </a:t>
                      </a:r>
                      <a:r>
                        <a:rPr lang="en-IN" sz="1400" b="1" dirty="0" smtClean="0">
                          <a:effectLst/>
                        </a:rPr>
                        <a:t>AIIMS-2018</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IN" sz="1400" b="1" dirty="0" smtClean="0">
                          <a:effectLst/>
                          <a:latin typeface="+mn-lt"/>
                          <a:ea typeface="+mn-ea"/>
                          <a:cs typeface="+mn-cs"/>
                        </a:rPr>
                        <a:t>4675</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IN" sz="1400" b="1" dirty="0" smtClean="0">
                          <a:effectLst/>
                        </a:rPr>
                        <a:t>2175</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US" sz="1400" b="1" dirty="0" smtClean="0">
                          <a:effectLst/>
                          <a:latin typeface="+mn-lt"/>
                          <a:ea typeface="+mn-ea"/>
                          <a:cs typeface="+mn-cs"/>
                        </a:rPr>
                        <a:t>6850</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IN" sz="1400" b="1" smtClean="0">
                          <a:effectLst/>
                          <a:latin typeface="+mn-lt"/>
                          <a:ea typeface="+mn-ea"/>
                          <a:cs typeface="+mn-cs"/>
                        </a:rPr>
                        <a:t>6650 </a:t>
                      </a:r>
                      <a:endParaRPr lang="en-IN" sz="1400" b="1" dirty="0">
                        <a:effectLst/>
                        <a:latin typeface="Calibri"/>
                        <a:ea typeface="Times New Roman"/>
                        <a:cs typeface="Times New Roman"/>
                      </a:endParaRPr>
                    </a:p>
                  </a:txBody>
                  <a:tcPr marL="87137" marR="87137" marT="43568" marB="43568"/>
                </a:tc>
              </a:tr>
              <a:tr h="943015">
                <a:tc gridSpan="5">
                  <a:txBody>
                    <a:bodyPr/>
                    <a:lstStyle/>
                    <a:p>
                      <a:pPr>
                        <a:lnSpc>
                          <a:spcPct val="115000"/>
                        </a:lnSpc>
                        <a:spcAft>
                          <a:spcPts val="1000"/>
                        </a:spcAft>
                      </a:pPr>
                      <a:r>
                        <a:rPr lang="en-IN" sz="1400" dirty="0">
                          <a:effectLst/>
                        </a:rPr>
                        <a:t>*The Total Course Fee includes </a:t>
                      </a:r>
                      <a:r>
                        <a:rPr lang="en-IN" sz="1400" dirty="0" smtClean="0">
                          <a:effectLst/>
                        </a:rPr>
                        <a:t> </a:t>
                      </a:r>
                      <a:r>
                        <a:rPr lang="en-IN" sz="1400" dirty="0">
                          <a:effectLst/>
                        </a:rPr>
                        <a:t>Service Tax @ 14 % , </a:t>
                      </a:r>
                      <a:r>
                        <a:rPr lang="en-IN" sz="1400" dirty="0" err="1">
                          <a:effectLst/>
                        </a:rPr>
                        <a:t>Swachh</a:t>
                      </a:r>
                      <a:r>
                        <a:rPr lang="en-IN" sz="1400" dirty="0">
                          <a:effectLst/>
                        </a:rPr>
                        <a:t> Bharat Cess @ 0.5% and </a:t>
                      </a:r>
                      <a:r>
                        <a:rPr lang="en-IN" sz="1400" dirty="0" err="1">
                          <a:effectLst/>
                        </a:rPr>
                        <a:t>Krishi</a:t>
                      </a:r>
                      <a:r>
                        <a:rPr lang="en-IN" sz="1400" dirty="0">
                          <a:effectLst/>
                        </a:rPr>
                        <a:t> </a:t>
                      </a:r>
                      <a:r>
                        <a:rPr lang="en-IN" sz="1400" dirty="0" err="1">
                          <a:effectLst/>
                        </a:rPr>
                        <a:t>Kalyan</a:t>
                      </a:r>
                      <a:r>
                        <a:rPr lang="en-IN" sz="1400" dirty="0">
                          <a:effectLst/>
                        </a:rPr>
                        <a:t> Cess @ 0.5% on Tuition Fee.</a:t>
                      </a:r>
                    </a:p>
                    <a:p>
                      <a:pPr>
                        <a:lnSpc>
                          <a:spcPct val="115000"/>
                        </a:lnSpc>
                        <a:spcAft>
                          <a:spcPts val="1000"/>
                        </a:spcAft>
                      </a:pPr>
                      <a:r>
                        <a:rPr lang="en-IN" sz="1400" dirty="0">
                          <a:effectLst/>
                        </a:rPr>
                        <a:t>* The Rates of Service Tax is as decided by Govt. of India and is subject to revision. Hence, the rate/amount of Service Tax may increase or decrease in future.</a:t>
                      </a:r>
                      <a:endParaRPr lang="en-IN" sz="1400" b="1" dirty="0">
                        <a:effectLst/>
                        <a:latin typeface="Calibri"/>
                        <a:ea typeface="Times New Roman"/>
                        <a:cs typeface="Times New Roman"/>
                      </a:endParaRPr>
                    </a:p>
                  </a:txBody>
                  <a:tcPr marL="87137" marR="87137" marT="43568" marB="43568"/>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pic>
        <p:nvPicPr>
          <p:cNvPr id="7" name="Picture 6" descr="F:\UK\Pics\Unisys_Logo-PNG.png"/>
          <p:cNvPicPr/>
          <p:nvPr/>
        </p:nvPicPr>
        <p:blipFill rotWithShape="1">
          <a:blip r:embed="rId2" cstate="print">
            <a:clrChange>
              <a:clrFrom>
                <a:srgbClr val="F6FCF8"/>
              </a:clrFrom>
              <a:clrTo>
                <a:srgbClr val="F6FCF8">
                  <a:alpha val="0"/>
                </a:srgbClr>
              </a:clrTo>
            </a:clrChange>
            <a:extLst>
              <a:ext uri="{BEBA8EAE-BF5A-486C-A8C5-ECC9F3942E4B}">
                <a14:imgProps xmlns:a14="http://schemas.microsoft.com/office/drawing/2010/main">
                  <a14:imgLayer r:embed="rId3">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13925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D8">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116632" y="-36512"/>
            <a:ext cx="6624736" cy="369332"/>
          </a:xfrm>
          <a:prstGeom prst="rect">
            <a:avLst/>
          </a:prstGeom>
          <a:noFill/>
        </p:spPr>
        <p:txBody>
          <a:bodyPr wrap="square" rtlCol="0">
            <a:spAutoFit/>
          </a:bodyPr>
          <a:lstStyle/>
          <a:p>
            <a:pPr algn="ctr"/>
            <a:r>
              <a:rPr lang="en-IN" b="1" dirty="0">
                <a:solidFill>
                  <a:srgbClr val="C0504D">
                    <a:lumMod val="50000"/>
                  </a:srgbClr>
                </a:solidFill>
              </a:rPr>
              <a:t>Frequently Asked Questions</a:t>
            </a:r>
          </a:p>
        </p:txBody>
      </p:sp>
      <p:sp>
        <p:nvSpPr>
          <p:cNvPr id="3" name="TextBox 2"/>
          <p:cNvSpPr txBox="1"/>
          <p:nvPr/>
        </p:nvSpPr>
        <p:spPr>
          <a:xfrm>
            <a:off x="404664" y="275317"/>
            <a:ext cx="6192688" cy="8556188"/>
          </a:xfrm>
          <a:prstGeom prst="rect">
            <a:avLst/>
          </a:prstGeom>
          <a:noFill/>
          <a:ln w="9525">
            <a:solidFill>
              <a:schemeClr val="bg2">
                <a:lumMod val="10000"/>
              </a:schemeClr>
            </a:solidFill>
          </a:ln>
          <a:effectLst>
            <a:glow>
              <a:schemeClr val="accent1"/>
            </a:glow>
          </a:effectLst>
        </p:spPr>
        <p:txBody>
          <a:bodyPr wrap="square" rtlCol="0">
            <a:spAutoFit/>
          </a:bodyPr>
          <a:lstStyle/>
          <a:p>
            <a:pPr algn="just"/>
            <a:r>
              <a:rPr lang="en-IN" sz="1000" b="1" dirty="0">
                <a:solidFill>
                  <a:schemeClr val="accent2">
                    <a:lumMod val="50000"/>
                  </a:schemeClr>
                </a:solidFill>
              </a:rPr>
              <a:t>1. Why Unisys? </a:t>
            </a:r>
          </a:p>
          <a:p>
            <a:pPr algn="just"/>
            <a:r>
              <a:rPr lang="en-IN" sz="1000" dirty="0">
                <a:solidFill>
                  <a:schemeClr val="accent2">
                    <a:lumMod val="50000"/>
                  </a:schemeClr>
                </a:solidFill>
              </a:rPr>
              <a:t>Unisys takes care of students like their own children. We not only provide admission assistance but complete package which is affordable and beneficial to students.</a:t>
            </a:r>
          </a:p>
          <a:p>
            <a:pPr marL="228600" indent="-228600" algn="just">
              <a:buFontTx/>
              <a:buAutoNum type="arabicPeriod" startAt="2"/>
            </a:pPr>
            <a:r>
              <a:rPr lang="en-IN" sz="1000" b="1" dirty="0">
                <a:solidFill>
                  <a:schemeClr val="accent2">
                    <a:lumMod val="50000"/>
                  </a:schemeClr>
                </a:solidFill>
              </a:rPr>
              <a:t>How to enrol for courses through Unisys ?</a:t>
            </a:r>
          </a:p>
          <a:p>
            <a:pPr algn="just"/>
            <a:r>
              <a:rPr lang="en-IN" sz="1000" dirty="0">
                <a:solidFill>
                  <a:schemeClr val="accent2">
                    <a:lumMod val="50000"/>
                  </a:schemeClr>
                </a:solidFill>
              </a:rPr>
              <a:t>You need to email filled in application along with all details / required documents (for enrolling you in Coaching, School &amp; Hostel etc.) to </a:t>
            </a:r>
            <a:r>
              <a:rPr lang="en-IN" sz="1000" dirty="0">
                <a:solidFill>
                  <a:schemeClr val="accent2">
                    <a:lumMod val="50000"/>
                  </a:schemeClr>
                </a:solidFill>
                <a:hlinkClick r:id="rId2"/>
              </a:rPr>
              <a:t>nricoaching@unisys.global</a:t>
            </a:r>
            <a:r>
              <a:rPr lang="en-IN" sz="1000" dirty="0">
                <a:solidFill>
                  <a:schemeClr val="accent2">
                    <a:lumMod val="50000"/>
                  </a:schemeClr>
                </a:solidFill>
              </a:rPr>
              <a:t> .  All formalities will be done prior to your arrival at Kota, India. </a:t>
            </a:r>
          </a:p>
          <a:p>
            <a:pPr marL="228600" indent="-228600" algn="just">
              <a:buFontTx/>
              <a:buAutoNum type="arabicPeriod" startAt="3"/>
            </a:pPr>
            <a:r>
              <a:rPr lang="en-IN" sz="1000" b="1" dirty="0">
                <a:solidFill>
                  <a:schemeClr val="accent2">
                    <a:lumMod val="50000"/>
                  </a:schemeClr>
                </a:solidFill>
              </a:rPr>
              <a:t>How to pay fees?</a:t>
            </a:r>
          </a:p>
          <a:p>
            <a:pPr algn="just"/>
            <a:r>
              <a:rPr lang="en-IN" sz="1000" dirty="0">
                <a:solidFill>
                  <a:schemeClr val="accent2">
                    <a:lumMod val="50000"/>
                  </a:schemeClr>
                </a:solidFill>
              </a:rPr>
              <a:t>You need to pay fee in advance ( 1</a:t>
            </a:r>
            <a:r>
              <a:rPr lang="en-IN" sz="1000" baseline="30000" dirty="0">
                <a:solidFill>
                  <a:schemeClr val="accent2">
                    <a:lumMod val="50000"/>
                  </a:schemeClr>
                </a:solidFill>
              </a:rPr>
              <a:t>st</a:t>
            </a:r>
            <a:r>
              <a:rPr lang="en-IN" sz="1000" dirty="0">
                <a:solidFill>
                  <a:schemeClr val="accent2">
                    <a:lumMod val="50000"/>
                  </a:schemeClr>
                </a:solidFill>
              </a:rPr>
              <a:t> Instalment / one time full payment) by transferring amount online in company ‘s  account. </a:t>
            </a:r>
          </a:p>
          <a:p>
            <a:pPr marL="228600" indent="-228600" algn="just">
              <a:buFontTx/>
              <a:buAutoNum type="arabicPeriod" startAt="4"/>
            </a:pPr>
            <a:r>
              <a:rPr lang="en-IN" sz="1000" b="1" dirty="0">
                <a:solidFill>
                  <a:schemeClr val="accent2">
                    <a:lumMod val="50000"/>
                  </a:schemeClr>
                </a:solidFill>
              </a:rPr>
              <a:t>If my parents don’t come with me for enrolling me in the course?</a:t>
            </a:r>
          </a:p>
          <a:p>
            <a:pPr algn="just"/>
            <a:r>
              <a:rPr lang="en-IN" sz="1000" dirty="0">
                <a:solidFill>
                  <a:schemeClr val="accent2">
                    <a:lumMod val="50000"/>
                  </a:schemeClr>
                </a:solidFill>
              </a:rPr>
              <a:t>You need not to worry. Unisys takes all responsibilities irrespective of your parents accompany you or not. We always send a local guardianship agreement to you before you fly to India. That agreement needs to be signed by your parents. Unisys  provide you parental care from end to end. Unisys escort you from your first arrival at Jaipur airport/nearest railway station and then proceed as per our Standard Operating Procedure, which ensure everything is lined up before you fly to India.</a:t>
            </a:r>
          </a:p>
          <a:p>
            <a:pPr algn="just"/>
            <a:r>
              <a:rPr lang="en-IN" sz="1000" dirty="0">
                <a:solidFill>
                  <a:schemeClr val="accent2">
                    <a:lumMod val="50000"/>
                  </a:schemeClr>
                </a:solidFill>
              </a:rPr>
              <a:t>Yearlong Unisys guardianship to the students which includes:</a:t>
            </a:r>
          </a:p>
          <a:p>
            <a:pPr marL="628650" lvl="1" indent="-171450" algn="just">
              <a:buFont typeface="Wingdings" pitchFamily="2" charset="2"/>
              <a:buChar char="v"/>
            </a:pPr>
            <a:r>
              <a:rPr lang="en-IN" sz="1000" dirty="0">
                <a:solidFill>
                  <a:schemeClr val="accent2">
                    <a:lumMod val="50000"/>
                  </a:schemeClr>
                </a:solidFill>
              </a:rPr>
              <a:t>Admission to Coaching Institute and Schools</a:t>
            </a:r>
          </a:p>
          <a:p>
            <a:pPr marL="628650" lvl="1" indent="-171450" algn="just">
              <a:buFont typeface="Wingdings" pitchFamily="2" charset="2"/>
              <a:buChar char="v"/>
            </a:pPr>
            <a:r>
              <a:rPr lang="en-IN" sz="1000" dirty="0">
                <a:solidFill>
                  <a:schemeClr val="accent2">
                    <a:lumMod val="50000"/>
                  </a:schemeClr>
                </a:solidFill>
              </a:rPr>
              <a:t>Booking best of the hostel with food facility</a:t>
            </a:r>
          </a:p>
          <a:p>
            <a:pPr marL="628650" lvl="1" indent="-171450" algn="just">
              <a:buFont typeface="Wingdings" pitchFamily="2" charset="2"/>
              <a:buChar char="v"/>
            </a:pPr>
            <a:r>
              <a:rPr lang="en-IN" sz="1000" dirty="0">
                <a:solidFill>
                  <a:schemeClr val="accent2">
                    <a:lumMod val="50000"/>
                  </a:schemeClr>
                </a:solidFill>
              </a:rPr>
              <a:t>Arrangement of daily conveyance</a:t>
            </a:r>
          </a:p>
          <a:p>
            <a:pPr marL="628650" lvl="1" indent="-171450" algn="just">
              <a:buFont typeface="Wingdings" pitchFamily="2" charset="2"/>
              <a:buChar char="v"/>
            </a:pPr>
            <a:r>
              <a:rPr lang="en-IN" sz="1000" dirty="0">
                <a:solidFill>
                  <a:schemeClr val="accent2">
                    <a:lumMod val="50000"/>
                  </a:schemeClr>
                </a:solidFill>
              </a:rPr>
              <a:t>Arrangement of first travel from nearest airport/Station with accommodation in hotel for two days and visit to schools and institutes for admission.</a:t>
            </a:r>
          </a:p>
          <a:p>
            <a:pPr marL="628650" lvl="1" indent="-171450" algn="just">
              <a:buFont typeface="Wingdings" pitchFamily="2" charset="2"/>
              <a:buChar char="v"/>
            </a:pPr>
            <a:r>
              <a:rPr lang="en-IN" sz="1000" dirty="0">
                <a:solidFill>
                  <a:schemeClr val="accent2">
                    <a:lumMod val="50000"/>
                  </a:schemeClr>
                </a:solidFill>
              </a:rPr>
              <a:t>Counselling cum orientation with welcome kit with 4G </a:t>
            </a:r>
            <a:r>
              <a:rPr lang="en-IN" sz="1000" dirty="0" err="1">
                <a:solidFill>
                  <a:schemeClr val="accent2">
                    <a:lumMod val="50000"/>
                  </a:schemeClr>
                </a:solidFill>
              </a:rPr>
              <a:t>sim</a:t>
            </a:r>
            <a:r>
              <a:rPr lang="en-IN" sz="1000" dirty="0">
                <a:solidFill>
                  <a:schemeClr val="accent2">
                    <a:lumMod val="50000"/>
                  </a:schemeClr>
                </a:solidFill>
              </a:rPr>
              <a:t> card.</a:t>
            </a:r>
          </a:p>
          <a:p>
            <a:pPr marL="628650" lvl="1" indent="-171450" algn="just">
              <a:buFont typeface="Wingdings" pitchFamily="2" charset="2"/>
              <a:buChar char="v"/>
            </a:pPr>
            <a:r>
              <a:rPr lang="en-IN" sz="1000" dirty="0">
                <a:solidFill>
                  <a:schemeClr val="accent2">
                    <a:lumMod val="50000"/>
                  </a:schemeClr>
                </a:solidFill>
              </a:rPr>
              <a:t>Travel assistance, as and when needed (on cost basis).</a:t>
            </a:r>
          </a:p>
          <a:p>
            <a:pPr marL="628650" lvl="1" indent="-171450" algn="just">
              <a:buFont typeface="Wingdings" pitchFamily="2" charset="2"/>
              <a:buChar char="v"/>
            </a:pPr>
            <a:r>
              <a:rPr lang="en-IN" sz="1000" dirty="0">
                <a:solidFill>
                  <a:schemeClr val="accent2">
                    <a:lumMod val="50000"/>
                  </a:schemeClr>
                </a:solidFill>
              </a:rPr>
              <a:t>Accommodation related problem handling.</a:t>
            </a:r>
          </a:p>
          <a:p>
            <a:pPr marL="628650" lvl="1" indent="-171450" algn="just">
              <a:buFont typeface="Wingdings" pitchFamily="2" charset="2"/>
              <a:buChar char="v"/>
            </a:pPr>
            <a:r>
              <a:rPr lang="en-IN" sz="1000" dirty="0">
                <a:solidFill>
                  <a:schemeClr val="accent2">
                    <a:lumMod val="50000"/>
                  </a:schemeClr>
                </a:solidFill>
              </a:rPr>
              <a:t>Coaching institutes related issues.</a:t>
            </a:r>
          </a:p>
          <a:p>
            <a:pPr marL="628650" lvl="1" indent="-171450" algn="just">
              <a:buFont typeface="Wingdings" pitchFamily="2" charset="2"/>
              <a:buChar char="v"/>
            </a:pPr>
            <a:r>
              <a:rPr lang="en-IN" sz="1000" dirty="0">
                <a:solidFill>
                  <a:schemeClr val="accent2">
                    <a:lumMod val="50000"/>
                  </a:schemeClr>
                </a:solidFill>
              </a:rPr>
              <a:t>Personal counselling, as and when needed.</a:t>
            </a:r>
          </a:p>
          <a:p>
            <a:pPr marL="628650" lvl="1" indent="-171450" algn="just">
              <a:buFont typeface="Wingdings" pitchFamily="2" charset="2"/>
              <a:buChar char="v"/>
            </a:pPr>
            <a:r>
              <a:rPr lang="en-IN" sz="1000" dirty="0">
                <a:solidFill>
                  <a:schemeClr val="accent2">
                    <a:lumMod val="50000"/>
                  </a:schemeClr>
                </a:solidFill>
              </a:rPr>
              <a:t>Watch on students conduct and performance round the year.</a:t>
            </a:r>
          </a:p>
          <a:p>
            <a:pPr marL="628650" lvl="1" indent="-171450" algn="just">
              <a:buFont typeface="Wingdings" pitchFamily="2" charset="2"/>
              <a:buChar char="v"/>
            </a:pPr>
            <a:r>
              <a:rPr lang="en-IN" sz="1000" dirty="0">
                <a:solidFill>
                  <a:schemeClr val="accent2">
                    <a:lumMod val="50000"/>
                  </a:schemeClr>
                </a:solidFill>
              </a:rPr>
              <a:t>Ensuring hassle free practical exams, exams and other formalities at school level.</a:t>
            </a:r>
          </a:p>
          <a:p>
            <a:pPr marL="628650" lvl="1" indent="-171450" algn="just">
              <a:buFont typeface="Wingdings" pitchFamily="2" charset="2"/>
              <a:buChar char="v"/>
            </a:pPr>
            <a:r>
              <a:rPr lang="en-IN" sz="1000" dirty="0">
                <a:solidFill>
                  <a:schemeClr val="accent2">
                    <a:lumMod val="50000"/>
                  </a:schemeClr>
                </a:solidFill>
              </a:rPr>
              <a:t>Assistance in online form filling for IIT/Medical entrance exams.</a:t>
            </a:r>
          </a:p>
          <a:p>
            <a:pPr marL="628650" lvl="1" indent="-171450" algn="just">
              <a:buFont typeface="Wingdings" pitchFamily="2" charset="2"/>
              <a:buChar char="v"/>
            </a:pPr>
            <a:r>
              <a:rPr lang="en-IN" sz="1000" dirty="0">
                <a:solidFill>
                  <a:schemeClr val="accent2">
                    <a:lumMod val="50000"/>
                  </a:schemeClr>
                </a:solidFill>
              </a:rPr>
              <a:t>Travel and stay arrangements when student goes for IIT/Medical entrance exam (if exam Centre is outside Kota but in Rajasthan) – (On cost basis)</a:t>
            </a:r>
          </a:p>
          <a:p>
            <a:pPr marL="628650" lvl="1" indent="-171450" algn="just">
              <a:buFont typeface="Wingdings" pitchFamily="2" charset="2"/>
              <a:buChar char="v"/>
            </a:pPr>
            <a:r>
              <a:rPr lang="en-IN" sz="1000" dirty="0">
                <a:solidFill>
                  <a:schemeClr val="accent2">
                    <a:lumMod val="50000"/>
                  </a:schemeClr>
                </a:solidFill>
              </a:rPr>
              <a:t>Medical assistance as when needed. (On cost basis)</a:t>
            </a:r>
          </a:p>
          <a:p>
            <a:pPr marL="628650" lvl="1" indent="-171450" algn="just">
              <a:buFont typeface="Wingdings" pitchFamily="2" charset="2"/>
              <a:buChar char="v"/>
            </a:pPr>
            <a:r>
              <a:rPr lang="en-IN" sz="1000" dirty="0">
                <a:solidFill>
                  <a:schemeClr val="accent2">
                    <a:lumMod val="50000"/>
                  </a:schemeClr>
                </a:solidFill>
              </a:rPr>
              <a:t>Any other assistance as per the need</a:t>
            </a:r>
            <a:r>
              <a:rPr lang="en-IN" sz="1000" dirty="0" smtClean="0">
                <a:solidFill>
                  <a:schemeClr val="accent2">
                    <a:lumMod val="50000"/>
                  </a:schemeClr>
                </a:solidFill>
              </a:rPr>
              <a:t>.</a:t>
            </a:r>
            <a:endParaRPr lang="en-IN" sz="1000" dirty="0">
              <a:solidFill>
                <a:schemeClr val="accent2">
                  <a:lumMod val="50000"/>
                </a:schemeClr>
              </a:solidFill>
            </a:endParaRPr>
          </a:p>
          <a:p>
            <a:pPr algn="just"/>
            <a:r>
              <a:rPr lang="en-IN" sz="1000" b="1" dirty="0" smtClean="0">
                <a:solidFill>
                  <a:schemeClr val="accent2">
                    <a:lumMod val="50000"/>
                  </a:schemeClr>
                </a:solidFill>
              </a:rPr>
              <a:t>5</a:t>
            </a:r>
            <a:r>
              <a:rPr lang="en-IN" sz="1000" b="1" dirty="0">
                <a:solidFill>
                  <a:schemeClr val="accent2">
                    <a:lumMod val="50000"/>
                  </a:schemeClr>
                </a:solidFill>
              </a:rPr>
              <a:t>. Do I need to attend school regularly ?</a:t>
            </a:r>
          </a:p>
          <a:p>
            <a:pPr algn="just"/>
            <a:r>
              <a:rPr lang="en-IN" sz="1000" dirty="0">
                <a:solidFill>
                  <a:schemeClr val="accent2">
                    <a:lumMod val="50000"/>
                  </a:schemeClr>
                </a:solidFill>
              </a:rPr>
              <a:t>Whole day  is planned in a scientific way to get the best output from student.</a:t>
            </a:r>
          </a:p>
          <a:p>
            <a:pPr algn="just"/>
            <a:r>
              <a:rPr lang="en-IN" sz="1000" dirty="0">
                <a:solidFill>
                  <a:schemeClr val="accent2">
                    <a:lumMod val="50000"/>
                  </a:schemeClr>
                </a:solidFill>
              </a:rPr>
              <a:t>Teaching, Self-Study, Working, Doubt removal etc.- everything is done during the day under supervision of the best faculty members leaving very little requirement for self-study at home.</a:t>
            </a:r>
          </a:p>
          <a:p>
            <a:pPr algn="just"/>
            <a:r>
              <a:rPr lang="en-IN" sz="1000" dirty="0">
                <a:solidFill>
                  <a:schemeClr val="accent2">
                    <a:lumMod val="50000"/>
                  </a:schemeClr>
                </a:solidFill>
              </a:rPr>
              <a:t>Immediate clarification of doubt for best understanding of fundamentals.</a:t>
            </a:r>
          </a:p>
          <a:p>
            <a:pPr algn="just"/>
            <a:r>
              <a:rPr lang="en-IN" sz="1000" dirty="0">
                <a:solidFill>
                  <a:schemeClr val="accent2">
                    <a:lumMod val="50000"/>
                  </a:schemeClr>
                </a:solidFill>
              </a:rPr>
              <a:t>Specially designed Daily Practice Problem Sheets, Exercise sheets, Question Bank &amp; Test Series.</a:t>
            </a:r>
          </a:p>
          <a:p>
            <a:pPr algn="just"/>
            <a:r>
              <a:rPr lang="en-IN" sz="1000" dirty="0">
                <a:solidFill>
                  <a:schemeClr val="accent2">
                    <a:lumMod val="50000"/>
                  </a:schemeClr>
                </a:solidFill>
              </a:rPr>
              <a:t>Extra-ordinary personal care and individual focus to enhance accuracy &amp;scoring ability</a:t>
            </a:r>
          </a:p>
          <a:p>
            <a:pPr algn="just"/>
            <a:r>
              <a:rPr lang="en-IN" sz="1000" dirty="0">
                <a:solidFill>
                  <a:schemeClr val="accent2">
                    <a:lumMod val="50000"/>
                  </a:schemeClr>
                </a:solidFill>
              </a:rPr>
              <a:t>Healthy &amp; motivating competitive environment. Hence keeping in view the whole teaching methodology its not mandatory for students to attend schools regularly.</a:t>
            </a:r>
          </a:p>
          <a:p>
            <a:pPr algn="just"/>
            <a:r>
              <a:rPr lang="en-IN" sz="1000" b="1" dirty="0">
                <a:solidFill>
                  <a:schemeClr val="accent2">
                    <a:lumMod val="50000"/>
                  </a:schemeClr>
                </a:solidFill>
              </a:rPr>
              <a:t>We provide both the option. </a:t>
            </a:r>
          </a:p>
          <a:p>
            <a:pPr algn="just"/>
            <a:r>
              <a:rPr lang="en-IN" sz="1000" dirty="0">
                <a:solidFill>
                  <a:schemeClr val="accent2">
                    <a:lumMod val="50000"/>
                  </a:schemeClr>
                </a:solidFill>
              </a:rPr>
              <a:t>First option- School and Coaching timing are aligned in such a way that you can attend both in easy way. </a:t>
            </a:r>
          </a:p>
          <a:p>
            <a:pPr algn="just"/>
            <a:r>
              <a:rPr lang="en-IN" sz="1000" dirty="0">
                <a:solidFill>
                  <a:schemeClr val="accent2">
                    <a:lumMod val="50000"/>
                  </a:schemeClr>
                </a:solidFill>
              </a:rPr>
              <a:t>Second option- Coaching also provide all major subject tuition in coaching campus itself. Just for practical exercise you need to go school laboratory. For your all commuting to school and coaching, we have our own travel arrangement</a:t>
            </a:r>
            <a:r>
              <a:rPr lang="en-IN" sz="1000" dirty="0" smtClean="0">
                <a:solidFill>
                  <a:schemeClr val="accent2">
                    <a:lumMod val="50000"/>
                  </a:schemeClr>
                </a:solidFill>
              </a:rPr>
              <a:t>.</a:t>
            </a:r>
            <a:r>
              <a:rPr lang="en-IN" sz="1000" b="1" dirty="0" smtClean="0">
                <a:solidFill>
                  <a:schemeClr val="accent2">
                    <a:lumMod val="50000"/>
                  </a:schemeClr>
                </a:solidFill>
              </a:rPr>
              <a:t> </a:t>
            </a:r>
            <a:endParaRPr lang="en-IN" sz="1000" dirty="0">
              <a:solidFill>
                <a:schemeClr val="accent2">
                  <a:lumMod val="50000"/>
                </a:schemeClr>
              </a:solidFill>
            </a:endParaRPr>
          </a:p>
          <a:p>
            <a:pPr algn="just"/>
            <a:r>
              <a:rPr lang="en-IN" sz="1000" b="1" dirty="0">
                <a:solidFill>
                  <a:schemeClr val="accent2">
                    <a:lumMod val="50000"/>
                  </a:schemeClr>
                </a:solidFill>
              </a:rPr>
              <a:t>6.  How about my safety and security?</a:t>
            </a:r>
          </a:p>
          <a:p>
            <a:pPr algn="just"/>
            <a:r>
              <a:rPr lang="en-IN" sz="1000" dirty="0">
                <a:solidFill>
                  <a:schemeClr val="accent2">
                    <a:lumMod val="50000"/>
                  </a:schemeClr>
                </a:solidFill>
              </a:rPr>
              <a:t>Unisys takes Safety &amp; Security on  top priority. We keep close watch on every movement of the student. We have our own nodal officer for all kind of issues. Nodal officer and all emergency contact numbers are displayed on Unisys ID card, Which student need to keep with him always. Student can approach nodal officer 24x7 days anytime. </a:t>
            </a:r>
          </a:p>
          <a:p>
            <a:pPr algn="just"/>
            <a:r>
              <a:rPr lang="en-IN" sz="1000" dirty="0">
                <a:solidFill>
                  <a:schemeClr val="accent2">
                    <a:lumMod val="50000"/>
                  </a:schemeClr>
                </a:solidFill>
              </a:rPr>
              <a:t>Should you </a:t>
            </a:r>
            <a:r>
              <a:rPr lang="en-IN" sz="1000" dirty="0" smtClean="0">
                <a:solidFill>
                  <a:schemeClr val="accent2">
                    <a:lumMod val="50000"/>
                  </a:schemeClr>
                </a:solidFill>
              </a:rPr>
              <a:t>have further detail, </a:t>
            </a:r>
            <a:r>
              <a:rPr lang="en-IN" sz="1000" dirty="0">
                <a:solidFill>
                  <a:schemeClr val="accent2">
                    <a:lumMod val="50000"/>
                  </a:schemeClr>
                </a:solidFill>
              </a:rPr>
              <a:t>please write us or call us at ;</a:t>
            </a:r>
          </a:p>
          <a:p>
            <a:pPr algn="just"/>
            <a:r>
              <a:rPr lang="en-IN" sz="1000" dirty="0">
                <a:solidFill>
                  <a:schemeClr val="accent2">
                    <a:lumMod val="50000"/>
                  </a:schemeClr>
                </a:solidFill>
              </a:rPr>
              <a:t>Email to:   </a:t>
            </a:r>
            <a:r>
              <a:rPr lang="en-IN" sz="1000" dirty="0" err="1">
                <a:solidFill>
                  <a:schemeClr val="accent2">
                    <a:lumMod val="50000"/>
                  </a:schemeClr>
                </a:solidFill>
                <a:hlinkClick r:id="rId2"/>
              </a:rPr>
              <a:t>nricoaching@unisys.global</a:t>
            </a:r>
            <a:endParaRPr lang="en-IN" sz="1000" dirty="0">
              <a:solidFill>
                <a:schemeClr val="accent2">
                  <a:lumMod val="50000"/>
                </a:schemeClr>
              </a:solidFill>
            </a:endParaRPr>
          </a:p>
          <a:p>
            <a:pPr algn="just"/>
            <a:r>
              <a:rPr lang="en-IN" sz="1000" dirty="0" err="1">
                <a:solidFill>
                  <a:schemeClr val="accent2">
                    <a:lumMod val="50000"/>
                  </a:schemeClr>
                </a:solidFill>
              </a:rPr>
              <a:t>Ph</a:t>
            </a:r>
            <a:r>
              <a:rPr lang="en-IN" sz="1000" dirty="0">
                <a:solidFill>
                  <a:schemeClr val="accent2">
                    <a:lumMod val="50000"/>
                  </a:schemeClr>
                </a:solidFill>
              </a:rPr>
              <a:t>: +91-141-6556699     I Cell # +91-9950041555 / 7073577706</a:t>
            </a:r>
          </a:p>
        </p:txBody>
      </p:sp>
      <p:pic>
        <p:nvPicPr>
          <p:cNvPr id="4" name="Picture 3" descr="F:\UK\Pics\Unisys_Logo-PNG.png"/>
          <p:cNvPicPr/>
          <p:nvPr/>
        </p:nvPicPr>
        <p:blipFill rotWithShape="1">
          <a:blip r:embed="rId3" cstate="print">
            <a:clrChange>
              <a:clrFrom>
                <a:srgbClr val="F6FCF8"/>
              </a:clrFrom>
              <a:clrTo>
                <a:srgbClr val="F6FCF8">
                  <a:alpha val="0"/>
                </a:srgbClr>
              </a:clrTo>
            </a:clrChange>
            <a:extLst>
              <a:ext uri="{BEBA8EAE-BF5A-486C-A8C5-ECC9F3942E4B}">
                <a14:imgProps xmlns:a14="http://schemas.microsoft.com/office/drawing/2010/main">
                  <a14:imgLayer r:embed="rId4">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15392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24000"/>
          </a:schemeClr>
        </a:solidFill>
        <a:effectLst/>
      </p:bgPr>
    </p:bg>
    <p:spTree>
      <p:nvGrpSpPr>
        <p:cNvPr id="1" name=""/>
        <p:cNvGrpSpPr/>
        <p:nvPr/>
      </p:nvGrpSpPr>
      <p:grpSpPr>
        <a:xfrm>
          <a:off x="0" y="0"/>
          <a:ext cx="0" cy="0"/>
          <a:chOff x="0" y="0"/>
          <a:chExt cx="0" cy="0"/>
        </a:xfrm>
      </p:grpSpPr>
      <p:pic>
        <p:nvPicPr>
          <p:cNvPr id="2" name="Picture 1" descr="F:\UK\Pics\ALLEN-AIPMT-2015-Celebration-Boys.png"/>
          <p:cNvPicPr/>
          <p:nvPr/>
        </p:nvPicPr>
        <p:blipFill>
          <a:blip r:embed="rId3">
            <a:extLst>
              <a:ext uri="{28A0092B-C50C-407E-A947-70E740481C1C}">
                <a14:useLocalDpi xmlns:a14="http://schemas.microsoft.com/office/drawing/2010/main" val="0"/>
              </a:ext>
            </a:extLst>
          </a:blip>
          <a:srcRect/>
          <a:stretch>
            <a:fillRect/>
          </a:stretch>
        </p:blipFill>
        <p:spPr bwMode="auto">
          <a:xfrm>
            <a:off x="1" y="26838"/>
            <a:ext cx="6858000" cy="2744962"/>
          </a:xfrm>
          <a:prstGeom prst="rect">
            <a:avLst/>
          </a:prstGeom>
          <a:ln>
            <a:noFill/>
          </a:ln>
          <a:effectLst>
            <a:softEdge rad="112500"/>
          </a:effectLst>
        </p:spPr>
      </p:pic>
      <p:pic>
        <p:nvPicPr>
          <p:cNvPr id="3" name="Picture 2" descr="F:\UK\Pics\Unisys_Logo-PNG.png"/>
          <p:cNvPicPr/>
          <p:nvPr/>
        </p:nvPicPr>
        <p:blipFill>
          <a:blip r:embed="rId4">
            <a:extLst>
              <a:ext uri="{28A0092B-C50C-407E-A947-70E740481C1C}">
                <a14:useLocalDpi xmlns:a14="http://schemas.microsoft.com/office/drawing/2010/main" val="0"/>
              </a:ext>
            </a:extLst>
          </a:blip>
          <a:srcRect/>
          <a:stretch>
            <a:fillRect/>
          </a:stretch>
        </p:blipFill>
        <p:spPr bwMode="auto">
          <a:xfrm>
            <a:off x="-57467" y="2699792"/>
            <a:ext cx="6972935" cy="22218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p:spPr>
      </p:pic>
      <p:grpSp>
        <p:nvGrpSpPr>
          <p:cNvPr id="12" name="Group 11"/>
          <p:cNvGrpSpPr>
            <a:grpSpLocks/>
          </p:cNvGrpSpPr>
          <p:nvPr/>
        </p:nvGrpSpPr>
        <p:grpSpPr bwMode="auto">
          <a:xfrm>
            <a:off x="116632" y="107504"/>
            <a:ext cx="2446091" cy="4769017"/>
            <a:chOff x="417" y="348"/>
            <a:chExt cx="4394" cy="6769"/>
          </a:xfrm>
        </p:grpSpPr>
        <p:sp>
          <p:nvSpPr>
            <p:cNvPr id="13" name="Rectangle 12"/>
            <p:cNvSpPr>
              <a:spLocks noChangeArrowheads="1"/>
            </p:cNvSpPr>
            <p:nvPr/>
          </p:nvSpPr>
          <p:spPr bwMode="auto">
            <a:xfrm>
              <a:off x="1794" y="381"/>
              <a:ext cx="1251" cy="6736"/>
            </a:xfrm>
            <a:prstGeom prst="rect">
              <a:avLst/>
            </a:prstGeom>
            <a:solidFill>
              <a:srgbClr val="FFFFFF">
                <a:alpha val="20000"/>
              </a:srgbClr>
            </a:solidFill>
            <a:ln w="12700">
              <a:noFill/>
              <a:miter lim="800000"/>
              <a:headEnd/>
              <a:tailEnd/>
            </a:ln>
            <a:effectLst>
              <a:glow rad="63500">
                <a:schemeClr val="bg1">
                  <a:alpha val="80000"/>
                </a:schemeClr>
              </a:glow>
            </a:effectLst>
            <a:extLst/>
          </p:spPr>
          <p:txBody>
            <a:bodyPr rot="0" vert="vert270" wrap="square" lIns="9144" tIns="91440" rIns="9144" bIns="91440" anchor="ctr" anchorCtr="0" upright="1">
              <a:noAutofit/>
            </a:bodyPr>
            <a:lstStyle/>
            <a:p>
              <a:pPr>
                <a:spcAft>
                  <a:spcPts val="0"/>
                </a:spcAft>
              </a:pPr>
              <a:r>
                <a:rPr lang="en-US" sz="1600" b="1" dirty="0" smtClean="0">
                  <a:solidFill>
                    <a:schemeClr val="accent2">
                      <a:lumMod val="50000"/>
                    </a:schemeClr>
                  </a:solidFill>
                  <a:effectLst/>
                  <a:latin typeface="+mj-lt"/>
                  <a:ea typeface="Times New Roman"/>
                  <a:cs typeface="Times New Roman"/>
                </a:rPr>
                <a:t>      Ensuring Success with Safety</a:t>
              </a:r>
              <a:endParaRPr lang="en-IN" sz="1600" b="1" dirty="0">
                <a:solidFill>
                  <a:schemeClr val="accent2">
                    <a:lumMod val="50000"/>
                  </a:schemeClr>
                </a:solidFill>
                <a:effectLst/>
                <a:latin typeface="+mj-lt"/>
                <a:ea typeface="Times New Roman"/>
                <a:cs typeface="Times New Roman"/>
              </a:endParaRPr>
            </a:p>
          </p:txBody>
        </p:sp>
        <p:sp>
          <p:nvSpPr>
            <p:cNvPr id="14" name="Rectangle 13"/>
            <p:cNvSpPr>
              <a:spLocks noChangeArrowheads="1"/>
            </p:cNvSpPr>
            <p:nvPr/>
          </p:nvSpPr>
          <p:spPr bwMode="auto">
            <a:xfrm>
              <a:off x="3247" y="348"/>
              <a:ext cx="1564" cy="6769"/>
            </a:xfrm>
            <a:prstGeom prst="rect">
              <a:avLst/>
            </a:prstGeom>
            <a:solidFill>
              <a:srgbClr val="FFFFFF">
                <a:alpha val="20000"/>
              </a:srgbClr>
            </a:solidFill>
            <a:ln w="12700">
              <a:noFill/>
              <a:miter lim="800000"/>
              <a:headEnd/>
              <a:tailEnd/>
            </a:ln>
            <a:effectLst>
              <a:glow rad="63500">
                <a:schemeClr val="bg1">
                  <a:alpha val="80000"/>
                </a:schemeClr>
              </a:glow>
            </a:effectLst>
            <a:extLst/>
          </p:spPr>
          <p:txBody>
            <a:bodyPr rot="0" vert="vert270" wrap="square" lIns="9144" tIns="91440" rIns="9144" bIns="91440" anchor="ctr" anchorCtr="0" upright="1">
              <a:noAutofit/>
            </a:bodyPr>
            <a:lstStyle/>
            <a:p>
              <a:pPr>
                <a:spcAft>
                  <a:spcPts val="0"/>
                </a:spcAft>
              </a:pPr>
              <a:r>
                <a:rPr lang="en-IN" sz="1600" b="1" dirty="0">
                  <a:solidFill>
                    <a:schemeClr val="accent2">
                      <a:lumMod val="50000"/>
                    </a:schemeClr>
                  </a:solidFill>
                  <a:effectLst/>
                  <a:latin typeface="+mj-lt"/>
                  <a:ea typeface="Times New Roman"/>
                  <a:cs typeface="Times New Roman"/>
                </a:rPr>
                <a:t>  </a:t>
              </a:r>
              <a:r>
                <a:rPr lang="en-IN" sz="1600" b="1" dirty="0" smtClean="0">
                  <a:solidFill>
                    <a:schemeClr val="accent2">
                      <a:lumMod val="50000"/>
                    </a:schemeClr>
                  </a:solidFill>
                  <a:effectLst/>
                  <a:latin typeface="+mj-lt"/>
                  <a:ea typeface="Times New Roman"/>
                  <a:cs typeface="Times New Roman"/>
                </a:rPr>
                <a:t>     Shaping </a:t>
              </a:r>
              <a:r>
                <a:rPr lang="en-IN" sz="1600" b="1" dirty="0">
                  <a:solidFill>
                    <a:schemeClr val="accent2">
                      <a:lumMod val="50000"/>
                    </a:schemeClr>
                  </a:solidFill>
                  <a:effectLst/>
                  <a:latin typeface="+mj-lt"/>
                  <a:ea typeface="Times New Roman"/>
                  <a:cs typeface="Times New Roman"/>
                </a:rPr>
                <a:t>the lives with parental care</a:t>
              </a:r>
            </a:p>
          </p:txBody>
        </p:sp>
        <p:sp>
          <p:nvSpPr>
            <p:cNvPr id="15" name="Rectangle 14"/>
            <p:cNvSpPr>
              <a:spLocks noChangeArrowheads="1"/>
            </p:cNvSpPr>
            <p:nvPr/>
          </p:nvSpPr>
          <p:spPr bwMode="auto">
            <a:xfrm>
              <a:off x="417" y="370"/>
              <a:ext cx="1251" cy="6747"/>
            </a:xfrm>
            <a:prstGeom prst="rect">
              <a:avLst/>
            </a:prstGeom>
            <a:solidFill>
              <a:schemeClr val="bg1">
                <a:alpha val="20000"/>
              </a:schemeClr>
            </a:solidFill>
            <a:ln w="12700">
              <a:noFill/>
              <a:miter lim="800000"/>
              <a:headEnd/>
              <a:tailEnd/>
            </a:ln>
            <a:effectLst>
              <a:glow rad="63500">
                <a:schemeClr val="bg1">
                  <a:alpha val="80000"/>
                </a:schemeClr>
              </a:glow>
            </a:effectLst>
            <a:extLst/>
          </p:spPr>
          <p:txBody>
            <a:bodyPr rot="0" vert="vert270" wrap="square" lIns="9144" tIns="91440" rIns="9144" bIns="91440" anchor="ctr" anchorCtr="0" upright="1">
              <a:noAutofit/>
            </a:bodyPr>
            <a:lstStyle/>
            <a:p>
              <a:pPr>
                <a:spcAft>
                  <a:spcPts val="0"/>
                </a:spcAft>
              </a:pPr>
              <a:r>
                <a:rPr lang="en-US" sz="1600" b="1" dirty="0">
                  <a:solidFill>
                    <a:schemeClr val="accent2">
                      <a:lumMod val="50000"/>
                    </a:schemeClr>
                  </a:solidFill>
                  <a:effectLst/>
                  <a:latin typeface="+mj-lt"/>
                  <a:ea typeface="Times New Roman"/>
                  <a:cs typeface="Times New Roman"/>
                </a:rPr>
                <a:t> </a:t>
              </a:r>
              <a:r>
                <a:rPr lang="en-US" sz="1600" b="1" dirty="0" smtClean="0">
                  <a:solidFill>
                    <a:schemeClr val="accent2">
                      <a:lumMod val="50000"/>
                    </a:schemeClr>
                  </a:solidFill>
                  <a:effectLst/>
                  <a:latin typeface="+mj-lt"/>
                  <a:ea typeface="Times New Roman"/>
                  <a:cs typeface="Times New Roman"/>
                </a:rPr>
                <a:t>     </a:t>
              </a:r>
              <a:r>
                <a:rPr lang="en-US" sz="1600" b="1" dirty="0" smtClean="0">
                  <a:solidFill>
                    <a:schemeClr val="accent2">
                      <a:lumMod val="50000"/>
                    </a:schemeClr>
                  </a:solidFill>
                  <a:latin typeface="+mj-lt"/>
                  <a:ea typeface="Times New Roman"/>
                  <a:cs typeface="Times New Roman"/>
                </a:rPr>
                <a:t>Gateway to  IT-JEE / NEET (UG)-Pre Medical Exam</a:t>
              </a:r>
              <a:endParaRPr lang="en-IN" sz="1600" b="1" dirty="0">
                <a:solidFill>
                  <a:schemeClr val="accent2">
                    <a:lumMod val="50000"/>
                  </a:schemeClr>
                </a:solidFill>
                <a:effectLst/>
                <a:latin typeface="+mj-lt"/>
                <a:ea typeface="Times New Roman"/>
                <a:cs typeface="Times New Roman"/>
              </a:endParaRPr>
            </a:p>
          </p:txBody>
        </p:sp>
      </p:grpSp>
      <p:sp>
        <p:nvSpPr>
          <p:cNvPr id="22" name="Text Box 26"/>
          <p:cNvSpPr txBox="1"/>
          <p:nvPr/>
        </p:nvSpPr>
        <p:spPr>
          <a:xfrm>
            <a:off x="130897" y="4608512"/>
            <a:ext cx="6681852" cy="4427984"/>
          </a:xfrm>
          <a:prstGeom prst="rect">
            <a:avLst/>
          </a:prstGeom>
          <a:solidFill>
            <a:schemeClr val="bg2"/>
          </a:solidFill>
          <a:ln w="6350">
            <a:noFill/>
          </a:ln>
          <a:effectLst>
            <a:softEdge rad="317500"/>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100" dirty="0">
                <a:ea typeface="Calibri"/>
                <a:cs typeface="Times New Roman"/>
              </a:rPr>
              <a:t> </a:t>
            </a:r>
          </a:p>
          <a:p>
            <a:pPr indent="457200">
              <a:lnSpc>
                <a:spcPct val="115000"/>
              </a:lnSpc>
              <a:spcAft>
                <a:spcPts val="1000"/>
              </a:spcAft>
            </a:pPr>
            <a:r>
              <a:rPr lang="en-IN" sz="1800" b="1" dirty="0">
                <a:solidFill>
                  <a:srgbClr val="C00000"/>
                </a:solidFill>
                <a:ea typeface="Calibri"/>
                <a:cs typeface="Times New Roman"/>
              </a:rPr>
              <a:t>Head Office: </a:t>
            </a:r>
            <a:endParaRPr lang="en-IN" sz="1100" dirty="0">
              <a:ea typeface="Calibri"/>
              <a:cs typeface="Times New Roman"/>
            </a:endParaRPr>
          </a:p>
          <a:p>
            <a:pPr indent="457200">
              <a:lnSpc>
                <a:spcPct val="115000"/>
              </a:lnSpc>
              <a:spcAft>
                <a:spcPts val="0"/>
              </a:spcAft>
            </a:pPr>
            <a:r>
              <a:rPr lang="en-IN" sz="1300" b="1" dirty="0">
                <a:solidFill>
                  <a:srgbClr val="C00000"/>
                </a:solidFill>
                <a:ea typeface="Calibri"/>
                <a:cs typeface="Times New Roman"/>
              </a:rPr>
              <a:t>Unisys Educational and Research Pvt Ltd,</a:t>
            </a:r>
            <a:endParaRPr lang="en-IN" sz="1300" dirty="0">
              <a:ea typeface="Calibri"/>
              <a:cs typeface="Times New Roman"/>
            </a:endParaRPr>
          </a:p>
          <a:p>
            <a:pPr indent="457200">
              <a:lnSpc>
                <a:spcPct val="115000"/>
              </a:lnSpc>
              <a:spcAft>
                <a:spcPts val="0"/>
              </a:spcAft>
            </a:pPr>
            <a:r>
              <a:rPr lang="en-IN" sz="1300" b="1" dirty="0">
                <a:solidFill>
                  <a:srgbClr val="C00000"/>
                </a:solidFill>
                <a:ea typeface="Calibri"/>
                <a:cs typeface="Times New Roman"/>
              </a:rPr>
              <a:t>622-623, </a:t>
            </a:r>
            <a:r>
              <a:rPr lang="en-IN" sz="1300" b="1" dirty="0" err="1">
                <a:solidFill>
                  <a:srgbClr val="C00000"/>
                </a:solidFill>
                <a:ea typeface="Calibri"/>
                <a:cs typeface="Times New Roman"/>
              </a:rPr>
              <a:t>Mansarovar</a:t>
            </a:r>
            <a:r>
              <a:rPr lang="en-IN" sz="1300" b="1" dirty="0">
                <a:solidFill>
                  <a:srgbClr val="C00000"/>
                </a:solidFill>
                <a:ea typeface="Calibri"/>
                <a:cs typeface="Times New Roman"/>
              </a:rPr>
              <a:t> Plaza, Plot No- B, Sector-7,</a:t>
            </a:r>
            <a:endParaRPr lang="en-IN" sz="1300" dirty="0">
              <a:ea typeface="Calibri"/>
              <a:cs typeface="Times New Roman"/>
            </a:endParaRPr>
          </a:p>
          <a:p>
            <a:pPr indent="457200">
              <a:lnSpc>
                <a:spcPct val="115000"/>
              </a:lnSpc>
              <a:spcAft>
                <a:spcPts val="0"/>
              </a:spcAft>
            </a:pPr>
            <a:r>
              <a:rPr lang="en-IN" sz="1300" b="1" dirty="0" err="1">
                <a:solidFill>
                  <a:srgbClr val="C00000"/>
                </a:solidFill>
                <a:ea typeface="Calibri"/>
                <a:cs typeface="Times New Roman"/>
              </a:rPr>
              <a:t>Madhyam</a:t>
            </a:r>
            <a:r>
              <a:rPr lang="en-IN" sz="1300" b="1" dirty="0">
                <a:solidFill>
                  <a:srgbClr val="C00000"/>
                </a:solidFill>
                <a:ea typeface="Calibri"/>
                <a:cs typeface="Times New Roman"/>
              </a:rPr>
              <a:t> </a:t>
            </a:r>
            <a:r>
              <a:rPr lang="en-IN" sz="1300" b="1" dirty="0" err="1">
                <a:solidFill>
                  <a:srgbClr val="C00000"/>
                </a:solidFill>
                <a:ea typeface="Calibri"/>
                <a:cs typeface="Times New Roman"/>
              </a:rPr>
              <a:t>Marg</a:t>
            </a:r>
            <a:r>
              <a:rPr lang="en-IN" sz="1300" b="1" dirty="0">
                <a:solidFill>
                  <a:srgbClr val="C00000"/>
                </a:solidFill>
                <a:ea typeface="Calibri"/>
                <a:cs typeface="Times New Roman"/>
              </a:rPr>
              <a:t>, </a:t>
            </a:r>
            <a:r>
              <a:rPr lang="en-IN" sz="1300" b="1" dirty="0" err="1">
                <a:solidFill>
                  <a:srgbClr val="C00000"/>
                </a:solidFill>
                <a:ea typeface="Calibri"/>
                <a:cs typeface="Times New Roman"/>
              </a:rPr>
              <a:t>Mansarovar</a:t>
            </a:r>
            <a:r>
              <a:rPr lang="en-IN" sz="1300" b="1" dirty="0">
                <a:solidFill>
                  <a:srgbClr val="C00000"/>
                </a:solidFill>
                <a:ea typeface="Calibri"/>
                <a:cs typeface="Times New Roman"/>
              </a:rPr>
              <a:t>, Jaipur -302020,</a:t>
            </a:r>
            <a:endParaRPr lang="en-IN" sz="1300" dirty="0">
              <a:ea typeface="Calibri"/>
              <a:cs typeface="Times New Roman"/>
            </a:endParaRPr>
          </a:p>
          <a:p>
            <a:pPr indent="457200">
              <a:lnSpc>
                <a:spcPct val="115000"/>
              </a:lnSpc>
              <a:spcAft>
                <a:spcPts val="0"/>
              </a:spcAft>
            </a:pPr>
            <a:r>
              <a:rPr lang="en-IN" sz="1300" b="1" dirty="0">
                <a:solidFill>
                  <a:srgbClr val="C00000"/>
                </a:solidFill>
                <a:ea typeface="Calibri"/>
                <a:cs typeface="Times New Roman"/>
              </a:rPr>
              <a:t>Rajasthan. </a:t>
            </a:r>
            <a:r>
              <a:rPr lang="en-IN" sz="1300" b="1" dirty="0" smtClean="0">
                <a:solidFill>
                  <a:srgbClr val="C00000"/>
                </a:solidFill>
                <a:ea typeface="Calibri"/>
                <a:cs typeface="Times New Roman"/>
              </a:rPr>
              <a:t>India</a:t>
            </a:r>
          </a:p>
          <a:p>
            <a:pPr indent="457200">
              <a:lnSpc>
                <a:spcPct val="115000"/>
              </a:lnSpc>
            </a:pPr>
            <a:r>
              <a:rPr lang="en-IN" sz="1300" b="1" dirty="0" err="1" smtClean="0">
                <a:solidFill>
                  <a:srgbClr val="C00000"/>
                </a:solidFill>
                <a:ea typeface="Calibri"/>
                <a:cs typeface="Times New Roman"/>
              </a:rPr>
              <a:t>Ph</a:t>
            </a:r>
            <a:r>
              <a:rPr lang="en-IN" sz="1300" b="1" dirty="0" smtClean="0">
                <a:solidFill>
                  <a:srgbClr val="C00000"/>
                </a:solidFill>
                <a:ea typeface="Calibri"/>
                <a:cs typeface="Times New Roman"/>
              </a:rPr>
              <a:t>: </a:t>
            </a:r>
            <a:r>
              <a:rPr lang="en-IN" sz="1300" b="1" dirty="0">
                <a:solidFill>
                  <a:srgbClr val="C00000"/>
                </a:solidFill>
                <a:ea typeface="Calibri"/>
                <a:cs typeface="Times New Roman"/>
              </a:rPr>
              <a:t>+</a:t>
            </a:r>
            <a:r>
              <a:rPr lang="en-IN" sz="1300" b="1" dirty="0" smtClean="0">
                <a:solidFill>
                  <a:srgbClr val="C00000"/>
                </a:solidFill>
                <a:ea typeface="Calibri"/>
                <a:cs typeface="Times New Roman"/>
              </a:rPr>
              <a:t>91-141-6556699 </a:t>
            </a:r>
          </a:p>
          <a:p>
            <a:pPr indent="457200">
              <a:lnSpc>
                <a:spcPct val="115000"/>
              </a:lnSpc>
            </a:pPr>
            <a:r>
              <a:rPr lang="en-IN" sz="1300" b="1" dirty="0" smtClean="0">
                <a:solidFill>
                  <a:srgbClr val="C00000"/>
                </a:solidFill>
                <a:ea typeface="Calibri"/>
                <a:cs typeface="Times New Roman"/>
              </a:rPr>
              <a:t>Cell #  +91- 73577706</a:t>
            </a:r>
            <a:endParaRPr lang="en-IN" sz="1300" dirty="0">
              <a:ea typeface="Calibri"/>
              <a:cs typeface="Times New Roman"/>
            </a:endParaRPr>
          </a:p>
          <a:p>
            <a:pPr indent="457200">
              <a:lnSpc>
                <a:spcPct val="115000"/>
              </a:lnSpc>
              <a:spcAft>
                <a:spcPts val="0"/>
              </a:spcAft>
            </a:pPr>
            <a:endParaRPr lang="en-IN" sz="1300" dirty="0">
              <a:ea typeface="Calibri"/>
              <a:cs typeface="Times New Roman"/>
            </a:endParaRPr>
          </a:p>
          <a:p>
            <a:pPr>
              <a:lnSpc>
                <a:spcPct val="115000"/>
              </a:lnSpc>
              <a:spcAft>
                <a:spcPts val="0"/>
              </a:spcAft>
            </a:pPr>
            <a:r>
              <a:rPr lang="en-IN" sz="1300" b="1" dirty="0">
                <a:solidFill>
                  <a:srgbClr val="C00000"/>
                </a:solidFill>
                <a:ea typeface="Calibri"/>
                <a:cs typeface="Times New Roman"/>
              </a:rPr>
              <a:t> </a:t>
            </a:r>
            <a:r>
              <a:rPr lang="en-IN" sz="1300" b="1" dirty="0" smtClean="0">
                <a:solidFill>
                  <a:srgbClr val="C00000"/>
                </a:solidFill>
                <a:ea typeface="Calibri"/>
                <a:cs typeface="Times New Roman"/>
              </a:rPr>
              <a:t>           Branch </a:t>
            </a:r>
            <a:r>
              <a:rPr lang="en-IN" sz="1300" b="1" dirty="0">
                <a:solidFill>
                  <a:srgbClr val="C00000"/>
                </a:solidFill>
                <a:ea typeface="Calibri"/>
                <a:cs typeface="Times New Roman"/>
              </a:rPr>
              <a:t>Offices:  </a:t>
            </a:r>
            <a:endParaRPr lang="en-IN" sz="1300" dirty="0">
              <a:ea typeface="Calibri"/>
              <a:cs typeface="Times New Roman"/>
            </a:endParaRPr>
          </a:p>
          <a:p>
            <a:pPr indent="457200">
              <a:lnSpc>
                <a:spcPct val="115000"/>
              </a:lnSpc>
              <a:spcAft>
                <a:spcPts val="0"/>
              </a:spcAft>
            </a:pPr>
            <a:r>
              <a:rPr lang="en-IN" sz="1300" b="1" dirty="0">
                <a:solidFill>
                  <a:srgbClr val="C00000"/>
                </a:solidFill>
                <a:ea typeface="Calibri"/>
                <a:cs typeface="Times New Roman"/>
              </a:rPr>
              <a:t>5-6-7, Third Floor, </a:t>
            </a:r>
            <a:r>
              <a:rPr lang="en-IN" sz="1300" b="1" dirty="0" err="1">
                <a:solidFill>
                  <a:srgbClr val="C00000"/>
                </a:solidFill>
                <a:ea typeface="Calibri"/>
                <a:cs typeface="Times New Roman"/>
              </a:rPr>
              <a:t>Deepshree</a:t>
            </a:r>
            <a:r>
              <a:rPr lang="en-IN" sz="1300" b="1" dirty="0">
                <a:solidFill>
                  <a:srgbClr val="C00000"/>
                </a:solidFill>
                <a:ea typeface="Calibri"/>
                <a:cs typeface="Times New Roman"/>
              </a:rPr>
              <a:t> </a:t>
            </a:r>
            <a:r>
              <a:rPr lang="en-IN" sz="1300" b="1" dirty="0" err="1">
                <a:solidFill>
                  <a:srgbClr val="C00000"/>
                </a:solidFill>
                <a:ea typeface="Calibri"/>
                <a:cs typeface="Times New Roman"/>
              </a:rPr>
              <a:t>Bhawan</a:t>
            </a:r>
            <a:r>
              <a:rPr lang="en-IN" sz="1300" b="1" dirty="0">
                <a:solidFill>
                  <a:srgbClr val="C00000"/>
                </a:solidFill>
                <a:ea typeface="Calibri"/>
                <a:cs typeface="Times New Roman"/>
              </a:rPr>
              <a:t>, 9 D </a:t>
            </a:r>
            <a:r>
              <a:rPr lang="en-IN" sz="1300" b="1" dirty="0" err="1">
                <a:solidFill>
                  <a:srgbClr val="C00000"/>
                </a:solidFill>
                <a:ea typeface="Calibri"/>
                <a:cs typeface="Times New Roman"/>
              </a:rPr>
              <a:t>Gumanpura</a:t>
            </a:r>
            <a:endParaRPr lang="en-IN" sz="1300" dirty="0">
              <a:ea typeface="Calibri"/>
              <a:cs typeface="Times New Roman"/>
            </a:endParaRPr>
          </a:p>
          <a:p>
            <a:pPr indent="457200">
              <a:lnSpc>
                <a:spcPct val="115000"/>
              </a:lnSpc>
              <a:spcAft>
                <a:spcPts val="0"/>
              </a:spcAft>
            </a:pPr>
            <a:r>
              <a:rPr lang="en-IN" sz="1300" b="1" dirty="0">
                <a:solidFill>
                  <a:srgbClr val="C00000"/>
                </a:solidFill>
                <a:ea typeface="Calibri"/>
                <a:cs typeface="Times New Roman"/>
              </a:rPr>
              <a:t>Opp. Multipurpose School, Kota (Raj.) 324 007</a:t>
            </a:r>
            <a:endParaRPr lang="en-IN" sz="1300" dirty="0">
              <a:ea typeface="Calibri"/>
              <a:cs typeface="Times New Roman"/>
            </a:endParaRPr>
          </a:p>
          <a:p>
            <a:pPr>
              <a:lnSpc>
                <a:spcPct val="115000"/>
              </a:lnSpc>
              <a:spcAft>
                <a:spcPts val="0"/>
              </a:spcAft>
            </a:pPr>
            <a:r>
              <a:rPr lang="en-IN" sz="1300" b="1" dirty="0">
                <a:solidFill>
                  <a:srgbClr val="C00000"/>
                </a:solidFill>
                <a:ea typeface="Calibri"/>
                <a:cs typeface="Times New Roman"/>
              </a:rPr>
              <a:t> </a:t>
            </a:r>
            <a:r>
              <a:rPr lang="en-IN" sz="1300" b="1" dirty="0" smtClean="0">
                <a:solidFill>
                  <a:srgbClr val="C00000"/>
                </a:solidFill>
                <a:ea typeface="Calibri"/>
                <a:cs typeface="Times New Roman"/>
              </a:rPr>
              <a:t>           Tel</a:t>
            </a:r>
            <a:r>
              <a:rPr lang="en-IN" sz="1300" b="1" dirty="0">
                <a:solidFill>
                  <a:srgbClr val="C00000"/>
                </a:solidFill>
                <a:ea typeface="Calibri"/>
                <a:cs typeface="Times New Roman"/>
              </a:rPr>
              <a:t>.: (0744) 2392108, 2392203, 3209249</a:t>
            </a:r>
            <a:endParaRPr lang="en-IN" sz="1300" dirty="0">
              <a:ea typeface="Calibri"/>
              <a:cs typeface="Times New Roman"/>
            </a:endParaRPr>
          </a:p>
          <a:p>
            <a:pPr>
              <a:lnSpc>
                <a:spcPct val="115000"/>
              </a:lnSpc>
              <a:spcAft>
                <a:spcPts val="0"/>
              </a:spcAft>
            </a:pPr>
            <a:r>
              <a:rPr lang="en-IN" sz="1300" b="1">
                <a:solidFill>
                  <a:srgbClr val="C00000"/>
                </a:solidFill>
                <a:ea typeface="Calibri"/>
                <a:cs typeface="Times New Roman"/>
              </a:rPr>
              <a:t> </a:t>
            </a:r>
            <a:r>
              <a:rPr lang="en-IN" sz="1300" b="1" smtClean="0">
                <a:solidFill>
                  <a:srgbClr val="C00000"/>
                </a:solidFill>
                <a:ea typeface="Calibri"/>
                <a:cs typeface="Times New Roman"/>
              </a:rPr>
              <a:t>           </a:t>
            </a:r>
            <a:r>
              <a:rPr lang="en-IN" sz="1300" b="1" dirty="0" smtClean="0">
                <a:solidFill>
                  <a:srgbClr val="C00000"/>
                </a:solidFill>
                <a:ea typeface="Calibri"/>
                <a:cs typeface="Times New Roman"/>
              </a:rPr>
              <a:t>Cell </a:t>
            </a:r>
            <a:r>
              <a:rPr lang="en-IN" sz="1300" b="1" dirty="0">
                <a:solidFill>
                  <a:srgbClr val="C00000"/>
                </a:solidFill>
                <a:ea typeface="Calibri"/>
                <a:cs typeface="Times New Roman"/>
              </a:rPr>
              <a:t># +91- 9950041555 , </a:t>
            </a:r>
            <a:endParaRPr lang="en-IN" sz="1300" b="1" dirty="0" smtClean="0">
              <a:solidFill>
                <a:srgbClr val="C00000"/>
              </a:solidFill>
              <a:ea typeface="Calibri"/>
              <a:cs typeface="Times New Roman"/>
            </a:endParaRPr>
          </a:p>
          <a:p>
            <a:pPr>
              <a:lnSpc>
                <a:spcPct val="115000"/>
              </a:lnSpc>
              <a:spcAft>
                <a:spcPts val="0"/>
              </a:spcAft>
            </a:pPr>
            <a:r>
              <a:rPr lang="en-IN" sz="1300" b="1" dirty="0">
                <a:solidFill>
                  <a:srgbClr val="C00000"/>
                </a:solidFill>
                <a:ea typeface="Calibri"/>
                <a:cs typeface="Times New Roman"/>
              </a:rPr>
              <a:t> </a:t>
            </a:r>
            <a:r>
              <a:rPr lang="en-IN" sz="1300" b="1" dirty="0" smtClean="0">
                <a:solidFill>
                  <a:srgbClr val="C00000"/>
                </a:solidFill>
                <a:ea typeface="Calibri"/>
                <a:cs typeface="Times New Roman"/>
              </a:rPr>
              <a:t>           Skype us: balramrao.1978     I </a:t>
            </a:r>
            <a:r>
              <a:rPr lang="en-IN" sz="1300" b="1" dirty="0" err="1" smtClean="0">
                <a:solidFill>
                  <a:srgbClr val="C00000"/>
                </a:solidFill>
                <a:ea typeface="Calibri"/>
                <a:cs typeface="Times New Roman"/>
              </a:rPr>
              <a:t>Watsapp</a:t>
            </a:r>
            <a:r>
              <a:rPr lang="en-IN" sz="1300" b="1" dirty="0" smtClean="0">
                <a:solidFill>
                  <a:srgbClr val="C00000"/>
                </a:solidFill>
                <a:ea typeface="Calibri"/>
                <a:cs typeface="Times New Roman"/>
              </a:rPr>
              <a:t> us: +91-9950041555</a:t>
            </a:r>
          </a:p>
          <a:p>
            <a:pPr>
              <a:lnSpc>
                <a:spcPct val="115000"/>
              </a:lnSpc>
              <a:spcAft>
                <a:spcPts val="0"/>
              </a:spcAft>
            </a:pPr>
            <a:r>
              <a:rPr lang="en-IN" sz="1400" b="1" dirty="0">
                <a:solidFill>
                  <a:srgbClr val="C00000"/>
                </a:solidFill>
                <a:ea typeface="Calibri"/>
                <a:cs typeface="Times New Roman"/>
              </a:rPr>
              <a:t> </a:t>
            </a:r>
            <a:r>
              <a:rPr lang="en-IN" sz="1400" b="1" dirty="0" smtClean="0">
                <a:solidFill>
                  <a:srgbClr val="C00000"/>
                </a:solidFill>
                <a:ea typeface="Calibri"/>
                <a:cs typeface="Times New Roman"/>
              </a:rPr>
              <a:t>          Email </a:t>
            </a:r>
            <a:r>
              <a:rPr lang="en-IN" sz="1400" b="1" dirty="0">
                <a:solidFill>
                  <a:srgbClr val="C00000"/>
                </a:solidFill>
                <a:ea typeface="Calibri"/>
                <a:cs typeface="Times New Roman"/>
              </a:rPr>
              <a:t>us: </a:t>
            </a:r>
            <a:r>
              <a:rPr lang="en-IN" sz="1400" b="1" u="sng" dirty="0" err="1">
                <a:solidFill>
                  <a:srgbClr val="0000FF"/>
                </a:solidFill>
                <a:ea typeface="Calibri"/>
                <a:cs typeface="Times New Roman"/>
                <a:hlinkClick r:id="rId5"/>
              </a:rPr>
              <a:t>nricoaching@unisys.global</a:t>
            </a:r>
            <a:r>
              <a:rPr lang="en-IN" sz="1400" b="1" dirty="0">
                <a:solidFill>
                  <a:srgbClr val="C00000"/>
                </a:solidFill>
                <a:ea typeface="Calibri"/>
                <a:cs typeface="Times New Roman"/>
              </a:rPr>
              <a:t> ,  </a:t>
            </a:r>
            <a:r>
              <a:rPr lang="en-IN" sz="1400" b="1" u="sng" dirty="0" err="1" smtClean="0">
                <a:solidFill>
                  <a:srgbClr val="0000FF"/>
                </a:solidFill>
                <a:ea typeface="Calibri"/>
                <a:cs typeface="Times New Roman"/>
                <a:hlinkClick r:id="rId6"/>
              </a:rPr>
              <a:t>info@unisys.global</a:t>
            </a:r>
            <a:endParaRPr lang="en-IN" sz="1100" dirty="0">
              <a:ea typeface="Calibri"/>
              <a:cs typeface="Times New Roman"/>
            </a:endParaRPr>
          </a:p>
          <a:p>
            <a:pPr>
              <a:lnSpc>
                <a:spcPct val="115000"/>
              </a:lnSpc>
              <a:spcAft>
                <a:spcPts val="0"/>
              </a:spcAft>
            </a:pPr>
            <a:r>
              <a:rPr lang="en-IN" sz="1100" b="1" dirty="0">
                <a:solidFill>
                  <a:srgbClr val="C00000"/>
                </a:solidFill>
                <a:ea typeface="Calibri"/>
                <a:cs typeface="Times New Roman"/>
              </a:rPr>
              <a:t> </a:t>
            </a:r>
            <a:r>
              <a:rPr lang="en-IN" sz="1100" b="1" dirty="0" smtClean="0">
                <a:solidFill>
                  <a:srgbClr val="C00000"/>
                </a:solidFill>
                <a:ea typeface="Calibri"/>
                <a:cs typeface="Times New Roman"/>
              </a:rPr>
              <a:t>             </a:t>
            </a:r>
            <a:r>
              <a:rPr lang="en-IN" sz="1400" b="1" dirty="0" smtClean="0">
                <a:solidFill>
                  <a:srgbClr val="C00000"/>
                </a:solidFill>
                <a:ea typeface="Calibri"/>
                <a:cs typeface="Times New Roman"/>
              </a:rPr>
              <a:t>Website</a:t>
            </a:r>
            <a:r>
              <a:rPr lang="en-IN" sz="1400" b="1" dirty="0">
                <a:solidFill>
                  <a:srgbClr val="C00000"/>
                </a:solidFill>
                <a:ea typeface="Calibri"/>
                <a:cs typeface="Times New Roman"/>
              </a:rPr>
              <a:t>: </a:t>
            </a:r>
            <a:r>
              <a:rPr lang="en-IN" sz="1400" b="1" u="sng" dirty="0">
                <a:solidFill>
                  <a:srgbClr val="0000FF"/>
                </a:solidFill>
                <a:ea typeface="Calibri"/>
                <a:cs typeface="Times New Roman"/>
                <a:hlinkClick r:id="rId7"/>
              </a:rPr>
              <a:t>www.unisys.global</a:t>
            </a:r>
            <a:endParaRPr lang="en-IN" sz="1100" dirty="0">
              <a:ea typeface="Calibri"/>
              <a:cs typeface="Times New Roman"/>
            </a:endParaRPr>
          </a:p>
          <a:p>
            <a:pPr>
              <a:lnSpc>
                <a:spcPct val="115000"/>
              </a:lnSpc>
              <a:spcAft>
                <a:spcPts val="0"/>
              </a:spcAft>
            </a:pPr>
            <a:r>
              <a:rPr lang="en-IN" sz="1400" b="1" dirty="0">
                <a:solidFill>
                  <a:srgbClr val="C00000"/>
                </a:solidFill>
                <a:ea typeface="Calibri"/>
                <a:cs typeface="Times New Roman"/>
              </a:rPr>
              <a:t> </a:t>
            </a:r>
            <a:endParaRPr lang="en-IN" sz="1100" dirty="0">
              <a:ea typeface="Calibri"/>
              <a:cs typeface="Times New Roman"/>
            </a:endParaRPr>
          </a:p>
          <a:p>
            <a:pPr>
              <a:lnSpc>
                <a:spcPct val="115000"/>
              </a:lnSpc>
              <a:spcAft>
                <a:spcPts val="1000"/>
              </a:spcAft>
            </a:pPr>
            <a:r>
              <a:rPr lang="en-IN" sz="1400" b="1" dirty="0">
                <a:solidFill>
                  <a:srgbClr val="C00000"/>
                </a:solidFill>
                <a:ea typeface="Calibri"/>
                <a:cs typeface="Times New Roman"/>
              </a:rPr>
              <a:t> </a:t>
            </a:r>
            <a:endParaRPr lang="en-IN" sz="1100" dirty="0">
              <a:ea typeface="Calibri"/>
              <a:cs typeface="Times New Roman"/>
            </a:endParaRPr>
          </a:p>
          <a:p>
            <a:pPr>
              <a:lnSpc>
                <a:spcPct val="115000"/>
              </a:lnSpc>
              <a:spcAft>
                <a:spcPts val="1000"/>
              </a:spcAft>
            </a:pPr>
            <a:r>
              <a:rPr lang="en-IN" sz="1400" b="1" dirty="0">
                <a:solidFill>
                  <a:srgbClr val="C00000"/>
                </a:solidFill>
                <a:ea typeface="Calibri"/>
                <a:cs typeface="Times New Roman"/>
              </a:rPr>
              <a:t> </a:t>
            </a:r>
            <a:endParaRPr lang="en-IN" sz="1100" dirty="0">
              <a:ea typeface="Calibri"/>
              <a:cs typeface="Times New Roman"/>
            </a:endParaRPr>
          </a:p>
          <a:p>
            <a:pPr>
              <a:lnSpc>
                <a:spcPct val="115000"/>
              </a:lnSpc>
              <a:spcAft>
                <a:spcPts val="1000"/>
              </a:spcAft>
            </a:pPr>
            <a:r>
              <a:rPr lang="en-IN" sz="1400" b="1" dirty="0">
                <a:solidFill>
                  <a:srgbClr val="C00000"/>
                </a:solidFill>
                <a:ea typeface="Calibri"/>
                <a:cs typeface="Times New Roman"/>
              </a:rPr>
              <a:t> </a:t>
            </a:r>
            <a:endParaRPr lang="en-IN" sz="1100" dirty="0">
              <a:ea typeface="Calibri"/>
              <a:cs typeface="Times New Roman"/>
            </a:endParaRPr>
          </a:p>
        </p:txBody>
      </p:sp>
    </p:spTree>
    <p:extLst>
      <p:ext uri="{BB962C8B-B14F-4D97-AF65-F5344CB8AC3E}">
        <p14:creationId xmlns:p14="http://schemas.microsoft.com/office/powerpoint/2010/main" val="3271877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D8"/>
        </a:solidFill>
        <a:effectLst/>
      </p:bgPr>
    </p:bg>
    <p:spTree>
      <p:nvGrpSpPr>
        <p:cNvPr id="1" name=""/>
        <p:cNvGrpSpPr/>
        <p:nvPr/>
      </p:nvGrpSpPr>
      <p:grpSpPr>
        <a:xfrm>
          <a:off x="0" y="0"/>
          <a:ext cx="0" cy="0"/>
          <a:chOff x="0" y="0"/>
          <a:chExt cx="0" cy="0"/>
        </a:xfrm>
      </p:grpSpPr>
      <p:sp>
        <p:nvSpPr>
          <p:cNvPr id="10" name="Text Box 24"/>
          <p:cNvSpPr txBox="1"/>
          <p:nvPr/>
        </p:nvSpPr>
        <p:spPr>
          <a:xfrm>
            <a:off x="-27384" y="-36512"/>
            <a:ext cx="6885384" cy="1146904"/>
          </a:xfrm>
          <a:prstGeom prst="rect">
            <a:avLst/>
          </a:prstGeom>
          <a:noFill/>
          <a:ln w="6350">
            <a:noFill/>
          </a:ln>
          <a:effectLst>
            <a:softEdge rad="12700"/>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IN" sz="2400" b="1" dirty="0">
                <a:solidFill>
                  <a:srgbClr val="C0504D">
                    <a:lumMod val="50000"/>
                  </a:srgbClr>
                </a:solidFill>
                <a:ea typeface="Arial"/>
                <a:cs typeface="Times New Roman"/>
              </a:rPr>
              <a:t>Welcome to Kota</a:t>
            </a:r>
          </a:p>
          <a:p>
            <a:pPr algn="just">
              <a:lnSpc>
                <a:spcPct val="115000"/>
              </a:lnSpc>
              <a:spcAft>
                <a:spcPts val="1000"/>
              </a:spcAft>
            </a:pPr>
            <a:r>
              <a:rPr lang="en-IN" dirty="0">
                <a:solidFill>
                  <a:prstClr val="black"/>
                </a:solidFill>
              </a:rPr>
              <a:t> </a:t>
            </a:r>
          </a:p>
        </p:txBody>
      </p:sp>
      <p:pic>
        <p:nvPicPr>
          <p:cNvPr id="33" name="Picture 32"/>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1115616"/>
            <a:ext cx="6858000" cy="508764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26"/>
          <p:cNvSpPr txBox="1"/>
          <p:nvPr/>
        </p:nvSpPr>
        <p:spPr>
          <a:xfrm>
            <a:off x="0" y="6203256"/>
            <a:ext cx="6858000" cy="2940744"/>
          </a:xfrm>
          <a:prstGeom prst="rect">
            <a:avLst/>
          </a:prstGeom>
          <a:solidFill>
            <a:srgbClr val="EEECE1">
              <a:alpha val="90980"/>
            </a:srgb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IN" sz="2300" b="1" dirty="0">
                <a:solidFill>
                  <a:srgbClr val="C0504D">
                    <a:lumMod val="50000"/>
                  </a:srgbClr>
                </a:solidFill>
                <a:ea typeface="Arial"/>
                <a:cs typeface="Times New Roman"/>
              </a:rPr>
              <a:t>Kota- Best Choice for aspirants of IIT-JEE  / NEET (UG)</a:t>
            </a:r>
          </a:p>
          <a:p>
            <a:pPr algn="just">
              <a:lnSpc>
                <a:spcPct val="115000"/>
              </a:lnSpc>
            </a:pPr>
            <a:endParaRPr lang="en-IN" b="1" dirty="0">
              <a:solidFill>
                <a:srgbClr val="C0504D">
                  <a:lumMod val="50000"/>
                </a:srgbClr>
              </a:solidFill>
              <a:ea typeface="Arial"/>
              <a:cs typeface="Times New Roman"/>
            </a:endParaRPr>
          </a:p>
          <a:p>
            <a:pPr algn="just">
              <a:lnSpc>
                <a:spcPct val="115000"/>
              </a:lnSpc>
            </a:pPr>
            <a:r>
              <a:rPr lang="en-IN" b="1" dirty="0">
                <a:solidFill>
                  <a:srgbClr val="C0504D">
                    <a:lumMod val="50000"/>
                  </a:srgbClr>
                </a:solidFill>
                <a:ea typeface="Arial"/>
                <a:cs typeface="Times New Roman"/>
              </a:rPr>
              <a:t>Kota (Rajasthan) is an educational hub of India, specially for Medical and engineering entrance exam preparation. Kota is also called coaching capital of India which has maintained its winning streak constantly in the IIT-JEE and Medical entrance exam-NEET (UG). </a:t>
            </a:r>
          </a:p>
          <a:p>
            <a:pPr algn="just">
              <a:lnSpc>
                <a:spcPct val="115000"/>
              </a:lnSpc>
            </a:pPr>
            <a:r>
              <a:rPr lang="en-IN" b="1" dirty="0">
                <a:solidFill>
                  <a:srgbClr val="C0504D">
                    <a:lumMod val="50000"/>
                  </a:srgbClr>
                </a:solidFill>
                <a:ea typeface="Arial"/>
                <a:cs typeface="Times New Roman"/>
              </a:rPr>
              <a:t> </a:t>
            </a:r>
          </a:p>
        </p:txBody>
      </p:sp>
      <p:sp>
        <p:nvSpPr>
          <p:cNvPr id="14" name="Text Box 31"/>
          <p:cNvSpPr txBox="1"/>
          <p:nvPr/>
        </p:nvSpPr>
        <p:spPr>
          <a:xfrm rot="2593144">
            <a:off x="4902789" y="1785139"/>
            <a:ext cx="2567940" cy="4845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500"/>
              </a:spcAft>
            </a:pPr>
            <a:r>
              <a:rPr lang="en-IN" sz="2800" kern="1400" spc="25" dirty="0">
                <a:solidFill>
                  <a:prstClr val="black"/>
                </a:solidFill>
                <a:latin typeface="Arial Black"/>
                <a:ea typeface="Times New Roman"/>
                <a:cs typeface="Times New Roman"/>
              </a:rPr>
              <a:t>NEET (UG)</a:t>
            </a:r>
          </a:p>
        </p:txBody>
      </p:sp>
      <p:pic>
        <p:nvPicPr>
          <p:cNvPr id="2055" name="Picture 7" descr="F:\UK\Pics\IIT-JEE-Logo-LMI.jpg"/>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501009" y="1180356"/>
            <a:ext cx="2476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F:\UK\Pics\Unisys_Logo-PNG.png"/>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266258" y="8604448"/>
            <a:ext cx="619125" cy="549954"/>
          </a:xfrm>
          <a:prstGeom prst="rect">
            <a:avLst/>
          </a:prstGeom>
          <a:ln>
            <a:noFill/>
          </a:ln>
          <a:effectLst>
            <a:reflection endPos="0" dist="50800" dir="5400000" sy="-100000" algn="bl" rotWithShape="0"/>
          </a:effectLst>
        </p:spPr>
      </p:pic>
      <p:sp>
        <p:nvSpPr>
          <p:cNvPr id="20" name="Rectangle 19"/>
          <p:cNvSpPr/>
          <p:nvPr/>
        </p:nvSpPr>
        <p:spPr>
          <a:xfrm>
            <a:off x="-99392" y="611560"/>
            <a:ext cx="7288332" cy="392159"/>
          </a:xfrm>
          <a:prstGeom prst="rect">
            <a:avLst/>
          </a:prstGeom>
        </p:spPr>
        <p:txBody>
          <a:bodyPr wrap="square">
            <a:spAutoFit/>
          </a:bodyPr>
          <a:lstStyle/>
          <a:p>
            <a:pPr algn="just">
              <a:lnSpc>
                <a:spcPct val="115000"/>
              </a:lnSpc>
              <a:spcAft>
                <a:spcPts val="1000"/>
              </a:spcAft>
            </a:pPr>
            <a:r>
              <a:rPr lang="en-IN" b="1" dirty="0">
                <a:solidFill>
                  <a:srgbClr val="C0504D">
                    <a:lumMod val="50000"/>
                  </a:srgbClr>
                </a:solidFill>
                <a:ea typeface="Arial"/>
                <a:cs typeface="Times New Roman"/>
              </a:rPr>
              <a:t>City of Education known for IIT-JEE / Medical Examination coaching</a:t>
            </a:r>
          </a:p>
        </p:txBody>
      </p:sp>
    </p:spTree>
    <p:extLst>
      <p:ext uri="{BB962C8B-B14F-4D97-AF65-F5344CB8AC3E}">
        <p14:creationId xmlns:p14="http://schemas.microsoft.com/office/powerpoint/2010/main" val="4200577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5"/>
                                        </p:tgtEl>
                                        <p:attrNameLst>
                                          <p:attrName>style.visibility</p:attrName>
                                        </p:attrNameLst>
                                      </p:cBhvr>
                                      <p:to>
                                        <p:strVal val="visible"/>
                                      </p:to>
                                    </p:set>
                                    <p:anim calcmode="lin" valueType="num">
                                      <p:cBhvr additive="base">
                                        <p:cTn id="22" dur="500" fill="hold"/>
                                        <p:tgtEl>
                                          <p:spTgt spid="2055"/>
                                        </p:tgtEl>
                                        <p:attrNameLst>
                                          <p:attrName>ppt_x</p:attrName>
                                        </p:attrNameLst>
                                      </p:cBhvr>
                                      <p:tavLst>
                                        <p:tav tm="0">
                                          <p:val>
                                            <p:strVal val="#ppt_x"/>
                                          </p:val>
                                        </p:tav>
                                        <p:tav tm="100000">
                                          <p:val>
                                            <p:strVal val="#ppt_x"/>
                                          </p:val>
                                        </p:tav>
                                      </p:tavLst>
                                    </p:anim>
                                    <p:anim calcmode="lin" valueType="num">
                                      <p:cBhvr additive="base">
                                        <p:cTn id="23"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512"/>
            <a:ext cx="6643856" cy="1569660"/>
          </a:xfrm>
          <a:prstGeom prst="rect">
            <a:avLst/>
          </a:prstGeom>
          <a:solidFill>
            <a:srgbClr val="D3CDBF">
              <a:alpha val="52941"/>
            </a:srgbClr>
          </a:solidFill>
        </p:spPr>
        <p:txBody>
          <a:bodyPr wrap="square">
            <a:spAutoFit/>
          </a:bodyPr>
          <a:lstStyle/>
          <a:p>
            <a:r>
              <a:rPr lang="en-IN" sz="3200" b="1" dirty="0">
                <a:solidFill>
                  <a:srgbClr val="C0504D">
                    <a:lumMod val="50000"/>
                  </a:srgbClr>
                </a:solidFill>
                <a:ea typeface="Arial"/>
                <a:cs typeface="Times New Roman"/>
              </a:rPr>
              <a:t> KOTA SECURING </a:t>
            </a:r>
          </a:p>
          <a:p>
            <a:r>
              <a:rPr lang="en-IN" sz="3200" b="1" dirty="0">
                <a:solidFill>
                  <a:srgbClr val="C0504D">
                    <a:lumMod val="50000"/>
                  </a:srgbClr>
                </a:solidFill>
                <a:ea typeface="Arial"/>
                <a:cs typeface="Times New Roman"/>
              </a:rPr>
              <a:t>   TOP RANKS</a:t>
            </a:r>
          </a:p>
          <a:p>
            <a:pPr algn="ctr"/>
            <a:r>
              <a:rPr lang="en-IN" sz="3200" b="1" dirty="0">
                <a:solidFill>
                  <a:srgbClr val="C0504D">
                    <a:lumMod val="50000"/>
                  </a:srgbClr>
                </a:solidFill>
                <a:ea typeface="Arial"/>
                <a:cs typeface="Times New Roman"/>
              </a:rPr>
              <a:t>  </a:t>
            </a:r>
          </a:p>
        </p:txBody>
      </p:sp>
      <p:pic>
        <p:nvPicPr>
          <p:cNvPr id="4098" name="Picture 2" descr="F:\UK\Pics\Bansal coachng-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15198"/>
          <a:stretch/>
        </p:blipFill>
        <p:spPr bwMode="auto">
          <a:xfrm>
            <a:off x="3545632" y="43140"/>
            <a:ext cx="3312368" cy="164089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4941"/>
          <a:stretch/>
        </p:blipFill>
        <p:spPr bwMode="auto">
          <a:xfrm>
            <a:off x="3572520" y="6084168"/>
            <a:ext cx="3312864" cy="26183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249"/>
          <a:stretch/>
        </p:blipFill>
        <p:spPr bwMode="auto">
          <a:xfrm>
            <a:off x="3546954" y="1619672"/>
            <a:ext cx="3338926" cy="27615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descr="Image result for TOPER PICS OF RESONANCE 2016"/>
          <p:cNvPicPr>
            <a:picLocks noChangeAspect="1" noChangeArrowheads="1"/>
          </p:cNvPicPr>
          <p:nvPr/>
        </p:nvPicPr>
        <p:blipFill rotWithShape="1">
          <a:blip r:embed="rId6">
            <a:extLst>
              <a:ext uri="{28A0092B-C50C-407E-A947-70E740481C1C}">
                <a14:useLocalDpi xmlns:a14="http://schemas.microsoft.com/office/drawing/2010/main" val="0"/>
              </a:ext>
            </a:extLst>
          </a:blip>
          <a:srcRect l="3452" t="45958" r="2030" b="18074"/>
          <a:stretch/>
        </p:blipFill>
        <p:spPr bwMode="auto">
          <a:xfrm>
            <a:off x="3546954" y="4399164"/>
            <a:ext cx="3311046" cy="17570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 Box 26"/>
          <p:cNvSpPr txBox="1"/>
          <p:nvPr/>
        </p:nvSpPr>
        <p:spPr>
          <a:xfrm>
            <a:off x="44624" y="762000"/>
            <a:ext cx="3528392" cy="8576090"/>
          </a:xfrm>
          <a:prstGeom prst="rect">
            <a:avLst/>
          </a:prstGeom>
          <a:noFill/>
          <a:ln w="6350">
            <a:noFill/>
          </a:ln>
          <a:effectLst>
            <a:softEdge rad="635000"/>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IN" sz="2000" b="1" dirty="0">
                <a:solidFill>
                  <a:srgbClr val="002060"/>
                </a:solidFill>
                <a:ea typeface="Arial"/>
                <a:cs typeface="Times New Roman"/>
              </a:rPr>
              <a:t> </a:t>
            </a:r>
          </a:p>
          <a:p>
            <a:pPr algn="just"/>
            <a:r>
              <a:rPr lang="en-IN" sz="2400" b="1" dirty="0">
                <a:solidFill>
                  <a:srgbClr val="C0504D">
                    <a:lumMod val="50000"/>
                  </a:srgbClr>
                </a:solidFill>
                <a:ea typeface="Arial"/>
                <a:cs typeface="Times New Roman"/>
              </a:rPr>
              <a:t> </a:t>
            </a:r>
          </a:p>
          <a:p>
            <a:pPr algn="just">
              <a:lnSpc>
                <a:spcPct val="115000"/>
              </a:lnSpc>
            </a:pPr>
            <a:r>
              <a:rPr lang="en-IN" sz="2000" b="1" dirty="0">
                <a:solidFill>
                  <a:srgbClr val="002060"/>
                </a:solidFill>
                <a:ea typeface="Arial"/>
                <a:cs typeface="Times New Roman"/>
              </a:rPr>
              <a:t>Coaching centres of Kota are committed for maintaining exceptionally high standards of learning and therefore seek only the sincere &amp; hard working students for classroom courses. A very high degree of commitment, dedication and strong motivation for success in JEE (Main + Advanced), JEE (Main) &amp; NEET (UG)- AIIMS/ AIPMT is expected from the students.</a:t>
            </a:r>
          </a:p>
          <a:p>
            <a:pPr algn="just">
              <a:lnSpc>
                <a:spcPct val="115000"/>
              </a:lnSpc>
            </a:pPr>
            <a:endParaRPr lang="en-IN" sz="2000" b="1" dirty="0">
              <a:solidFill>
                <a:srgbClr val="002060"/>
              </a:solidFill>
              <a:ea typeface="Arial"/>
              <a:cs typeface="Times New Roman"/>
            </a:endParaRPr>
          </a:p>
          <a:p>
            <a:pPr algn="just"/>
            <a:r>
              <a:rPr lang="en-IN" sz="2000" b="1" dirty="0">
                <a:solidFill>
                  <a:srgbClr val="002060"/>
                </a:solidFill>
                <a:ea typeface="Arial"/>
                <a:cs typeface="Times New Roman"/>
              </a:rPr>
              <a:t>To compete for the best you need to learn from the best coaching institutions in India and Kota is a proven destination for aspirants of IIT-JEE / Medical entrance examination.</a:t>
            </a:r>
            <a:endParaRPr lang="en-IN" sz="2000" b="1" dirty="0">
              <a:solidFill>
                <a:prstClr val="black"/>
              </a:solidFill>
              <a:ea typeface="Arial"/>
              <a:cs typeface="Times New Roman"/>
            </a:endParaRPr>
          </a:p>
        </p:txBody>
      </p:sp>
      <p:pic>
        <p:nvPicPr>
          <p:cNvPr id="13" name="Picture 12" descr="F:\UK\Pics\Unisys_Logo-PNG.png"/>
          <p:cNvPicPr/>
          <p:nvPr/>
        </p:nvPicPr>
        <p:blipFill rotWithShape="1">
          <a:blip r:embed="rId7" cstate="print">
            <a:clrChange>
              <a:clrFrom>
                <a:srgbClr val="F6FCF8"/>
              </a:clrFrom>
              <a:clrTo>
                <a:srgbClr val="F6FCF8">
                  <a:alpha val="0"/>
                </a:srgbClr>
              </a:clrTo>
            </a:clrChange>
            <a:extLst>
              <a:ext uri="{BEBA8EAE-BF5A-486C-A8C5-ECC9F3942E4B}">
                <a14:imgProps xmlns:a14="http://schemas.microsoft.com/office/drawing/2010/main">
                  <a14:imgLayer r:embed="rId8">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266258" y="8604448"/>
            <a:ext cx="619125" cy="54995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1696886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barn(inVertical)">
                                      <p:cBhvr>
                                        <p:cTn id="24" dur="500"/>
                                        <p:tgtEl>
                                          <p:spTgt spid="410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104"/>
                                        </p:tgtEl>
                                        <p:attrNameLst>
                                          <p:attrName>style.visibility</p:attrName>
                                        </p:attrNameLst>
                                      </p:cBhvr>
                                      <p:to>
                                        <p:strVal val="visible"/>
                                      </p:to>
                                    </p:set>
                                    <p:animEffect transition="in" filter="barn(inVertical)">
                                      <p:cBhvr>
                                        <p:cTn id="29" dur="500"/>
                                        <p:tgtEl>
                                          <p:spTgt spid="410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barn(inVertical)">
                                      <p:cBhvr>
                                        <p:cTn id="3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11852" y="-12700"/>
            <a:ext cx="6896100" cy="9156700"/>
          </a:xfrm>
          <a:custGeom>
            <a:avLst/>
            <a:gdLst>
              <a:gd name="connsiteX0" fmla="*/ 0 w 6858000"/>
              <a:gd name="connsiteY0" fmla="*/ 9144000 h 9144000"/>
              <a:gd name="connsiteX1" fmla="*/ 0 w 6858000"/>
              <a:gd name="connsiteY1" fmla="*/ 0 h 9144000"/>
              <a:gd name="connsiteX2" fmla="*/ 6858000 w 6858000"/>
              <a:gd name="connsiteY2" fmla="*/ 9144000 h 9144000"/>
              <a:gd name="connsiteX3" fmla="*/ 0 w 6858000"/>
              <a:gd name="connsiteY3" fmla="*/ 9144000 h 9144000"/>
              <a:gd name="connsiteX0" fmla="*/ 0 w 6858000"/>
              <a:gd name="connsiteY0" fmla="*/ 9144000 h 9144000"/>
              <a:gd name="connsiteX1" fmla="*/ 0 w 6858000"/>
              <a:gd name="connsiteY1" fmla="*/ 0 h 9144000"/>
              <a:gd name="connsiteX2" fmla="*/ 4610100 w 6858000"/>
              <a:gd name="connsiteY2" fmla="*/ 2844800 h 9144000"/>
              <a:gd name="connsiteX3" fmla="*/ 6858000 w 6858000"/>
              <a:gd name="connsiteY3" fmla="*/ 9144000 h 9144000"/>
              <a:gd name="connsiteX4" fmla="*/ 0 w 6858000"/>
              <a:gd name="connsiteY4" fmla="*/ 9144000 h 9144000"/>
              <a:gd name="connsiteX0" fmla="*/ 0 w 4635500"/>
              <a:gd name="connsiteY0" fmla="*/ 9144000 h 9144000"/>
              <a:gd name="connsiteX1" fmla="*/ 0 w 4635500"/>
              <a:gd name="connsiteY1" fmla="*/ 0 h 9144000"/>
              <a:gd name="connsiteX2" fmla="*/ 4610100 w 4635500"/>
              <a:gd name="connsiteY2" fmla="*/ 2844800 h 9144000"/>
              <a:gd name="connsiteX3" fmla="*/ 4635500 w 4635500"/>
              <a:gd name="connsiteY3" fmla="*/ 9144000 h 9144000"/>
              <a:gd name="connsiteX4" fmla="*/ 0 w 4635500"/>
              <a:gd name="connsiteY4" fmla="*/ 9144000 h 9144000"/>
              <a:gd name="connsiteX0" fmla="*/ 0 w 4635500"/>
              <a:gd name="connsiteY0" fmla="*/ 9144000 h 9144000"/>
              <a:gd name="connsiteX1" fmla="*/ 0 w 4635500"/>
              <a:gd name="connsiteY1" fmla="*/ 0 h 9144000"/>
              <a:gd name="connsiteX2" fmla="*/ 4635500 w 4635500"/>
              <a:gd name="connsiteY2" fmla="*/ 2794000 h 9144000"/>
              <a:gd name="connsiteX3" fmla="*/ 4635500 w 4635500"/>
              <a:gd name="connsiteY3" fmla="*/ 9144000 h 9144000"/>
              <a:gd name="connsiteX4" fmla="*/ 0 w 4635500"/>
              <a:gd name="connsiteY4" fmla="*/ 9144000 h 9144000"/>
              <a:gd name="connsiteX0" fmla="*/ 0 w 5435600"/>
              <a:gd name="connsiteY0" fmla="*/ 9144000 h 9144000"/>
              <a:gd name="connsiteX1" fmla="*/ 0 w 5435600"/>
              <a:gd name="connsiteY1" fmla="*/ 0 h 9144000"/>
              <a:gd name="connsiteX2" fmla="*/ 5435600 w 5435600"/>
              <a:gd name="connsiteY2" fmla="*/ 2654300 h 9144000"/>
              <a:gd name="connsiteX3" fmla="*/ 4635500 w 5435600"/>
              <a:gd name="connsiteY3" fmla="*/ 9144000 h 9144000"/>
              <a:gd name="connsiteX4" fmla="*/ 0 w 5435600"/>
              <a:gd name="connsiteY4" fmla="*/ 9144000 h 9144000"/>
              <a:gd name="connsiteX0" fmla="*/ 0 w 5435600"/>
              <a:gd name="connsiteY0" fmla="*/ 9144000 h 9156700"/>
              <a:gd name="connsiteX1" fmla="*/ 0 w 5435600"/>
              <a:gd name="connsiteY1" fmla="*/ 0 h 9156700"/>
              <a:gd name="connsiteX2" fmla="*/ 5435600 w 5435600"/>
              <a:gd name="connsiteY2" fmla="*/ 2654300 h 9156700"/>
              <a:gd name="connsiteX3" fmla="*/ 5384800 w 5435600"/>
              <a:gd name="connsiteY3" fmla="*/ 9156700 h 9156700"/>
              <a:gd name="connsiteX4" fmla="*/ 0 w 5435600"/>
              <a:gd name="connsiteY4" fmla="*/ 9144000 h 915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5600" h="9156700">
                <a:moveTo>
                  <a:pt x="0" y="9144000"/>
                </a:moveTo>
                <a:lnTo>
                  <a:pt x="0" y="0"/>
                </a:lnTo>
                <a:cubicBezTo>
                  <a:pt x="1007533" y="1329267"/>
                  <a:pt x="4428067" y="1325033"/>
                  <a:pt x="5435600" y="2654300"/>
                </a:cubicBezTo>
                <a:lnTo>
                  <a:pt x="5384800" y="9156700"/>
                </a:lnTo>
                <a:lnTo>
                  <a:pt x="0" y="9144000"/>
                </a:lnTo>
                <a:close/>
              </a:path>
            </a:pathLst>
          </a:custGeom>
          <a:solidFill>
            <a:srgbClr val="DCE6F2">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4F81BD">
                  <a:lumMod val="40000"/>
                  <a:lumOff val="60000"/>
                </a:srgbClr>
              </a:solidFill>
            </a:endParaRPr>
          </a:p>
        </p:txBody>
      </p:sp>
      <p:sp>
        <p:nvSpPr>
          <p:cNvPr id="8" name="Rectangle 7"/>
          <p:cNvSpPr/>
          <p:nvPr/>
        </p:nvSpPr>
        <p:spPr>
          <a:xfrm>
            <a:off x="-38100" y="-36512"/>
            <a:ext cx="6896100" cy="1083374"/>
          </a:xfrm>
          <a:prstGeom prst="rect">
            <a:avLst/>
          </a:prstGeom>
          <a:solidFill>
            <a:srgbClr val="EEECE1">
              <a:alpha val="89804"/>
            </a:srgb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15000"/>
              </a:lnSpc>
            </a:pPr>
            <a:r>
              <a:rPr lang="en-IN" sz="2800" b="1" dirty="0">
                <a:solidFill>
                  <a:srgbClr val="002060"/>
                </a:solidFill>
                <a:ea typeface="Arial"/>
                <a:cs typeface="Times New Roman"/>
              </a:rPr>
              <a:t>Kota  creates history by giving highest number of selection</a:t>
            </a:r>
          </a:p>
        </p:txBody>
      </p:sp>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t="42882"/>
          <a:stretch/>
        </p:blipFill>
        <p:spPr>
          <a:xfrm>
            <a:off x="0" y="6227296"/>
            <a:ext cx="6858000" cy="2434352"/>
          </a:xfrm>
          <a:prstGeom prst="rect">
            <a:avLst/>
          </a:prstGeom>
        </p:spPr>
      </p:pic>
      <p:pic>
        <p:nvPicPr>
          <p:cNvPr id="11" name="Picture 10" descr="F:\UK\Pics\Unisys_Logo-PNG.png"/>
          <p:cNvPicPr/>
          <p:nvPr/>
        </p:nvPicPr>
        <p:blipFill rotWithShape="1">
          <a:blip r:embed="rId4" cstate="print">
            <a:clrChange>
              <a:clrFrom>
                <a:srgbClr val="F6FCF8"/>
              </a:clrFrom>
              <a:clrTo>
                <a:srgbClr val="F6FCF8">
                  <a:alpha val="0"/>
                </a:srgbClr>
              </a:clrTo>
            </a:clrChange>
            <a:extLst>
              <a:ext uri="{BEBA8EAE-BF5A-486C-A8C5-ECC9F3942E4B}">
                <a14:imgProps xmlns:a14="http://schemas.microsoft.com/office/drawing/2010/main">
                  <a14:imgLayer r:embed="rId5">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237311" y="8686800"/>
            <a:ext cx="646937" cy="432048"/>
          </a:xfrm>
          <a:prstGeom prst="rect">
            <a:avLst/>
          </a:prstGeom>
          <a:ln>
            <a:noFill/>
          </a:ln>
          <a:effectLst>
            <a:reflection endPos="0" dist="50800" dir="5400000" sy="-100000" algn="bl" rotWithShape="0"/>
          </a:effectLst>
        </p:spPr>
      </p:pic>
      <p:graphicFrame>
        <p:nvGraphicFramePr>
          <p:cNvPr id="25" name="Chart 24"/>
          <p:cNvGraphicFramePr/>
          <p:nvPr>
            <p:extLst>
              <p:ext uri="{D42A27DB-BD31-4B8C-83A1-F6EECF244321}">
                <p14:modId xmlns:p14="http://schemas.microsoft.com/office/powerpoint/2010/main" val="4029832970"/>
              </p:ext>
            </p:extLst>
          </p:nvPr>
        </p:nvGraphicFramePr>
        <p:xfrm>
          <a:off x="-38100" y="1046862"/>
          <a:ext cx="6896100" cy="4287138"/>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p:cNvSpPr txBox="1"/>
          <p:nvPr/>
        </p:nvSpPr>
        <p:spPr>
          <a:xfrm>
            <a:off x="0" y="5257800"/>
            <a:ext cx="6858000" cy="969496"/>
          </a:xfrm>
          <a:prstGeom prst="rect">
            <a:avLst/>
          </a:prstGeom>
          <a:solidFill>
            <a:srgbClr val="DDD9C3"/>
          </a:solidFill>
        </p:spPr>
        <p:txBody>
          <a:bodyPr wrap="square" rtlCol="0">
            <a:spAutoFit/>
          </a:bodyPr>
          <a:lstStyle/>
          <a:p>
            <a:pPr algn="ctr"/>
            <a:r>
              <a:rPr lang="en-IN" sz="1900" b="1" dirty="0">
                <a:solidFill>
                  <a:prstClr val="black"/>
                </a:solidFill>
              </a:rPr>
              <a:t>The first choice across India</a:t>
            </a:r>
          </a:p>
          <a:p>
            <a:pPr algn="ctr"/>
            <a:r>
              <a:rPr lang="en-IN" sz="1900" b="1" dirty="0">
                <a:solidFill>
                  <a:prstClr val="black"/>
                </a:solidFill>
              </a:rPr>
              <a:t>The greatest results ever in IIT-JEE ( Advance ) / NEET ( UG ) 2016</a:t>
            </a:r>
          </a:p>
          <a:p>
            <a:pPr algn="ctr"/>
            <a:endParaRPr lang="en-IN" sz="1900" b="1" dirty="0">
              <a:solidFill>
                <a:prstClr val="black"/>
              </a:solidFill>
            </a:endParaRPr>
          </a:p>
        </p:txBody>
      </p:sp>
    </p:spTree>
    <p:extLst>
      <p:ext uri="{BB962C8B-B14F-4D97-AF65-F5344CB8AC3E}">
        <p14:creationId xmlns:p14="http://schemas.microsoft.com/office/powerpoint/2010/main" val="39314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25" grpId="0">
        <p:bldAsOne/>
      </p:bldGraphic>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6792" y="6047906"/>
            <a:ext cx="2888940" cy="369332"/>
          </a:xfrm>
          <a:prstGeom prst="rect">
            <a:avLst/>
          </a:prstGeom>
        </p:spPr>
        <p:txBody>
          <a:bodyPr wrap="square">
            <a:spAutoFit/>
          </a:bodyPr>
          <a:lstStyle/>
          <a:p>
            <a:pPr algn="just"/>
            <a:r>
              <a:rPr lang="en-IN" b="1" dirty="0" smtClean="0">
                <a:solidFill>
                  <a:schemeClr val="accent2">
                    <a:lumMod val="50000"/>
                  </a:schemeClr>
                </a:solidFill>
              </a:rPr>
              <a:t> </a:t>
            </a:r>
            <a:endParaRPr lang="en-IN" dirty="0">
              <a:solidFill>
                <a:schemeClr val="accent2">
                  <a:lumMod val="50000"/>
                </a:schemeClr>
              </a:solidFill>
            </a:endParaRPr>
          </a:p>
        </p:txBody>
      </p:sp>
      <p:pic>
        <p:nvPicPr>
          <p:cNvPr id="5125" name="Picture 5" descr="F:\UK\Pics\CP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
            <a:ext cx="6885384" cy="2609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Wave 4"/>
          <p:cNvSpPr/>
          <p:nvPr/>
        </p:nvSpPr>
        <p:spPr>
          <a:xfrm>
            <a:off x="36330" y="107504"/>
            <a:ext cx="6921062" cy="2591426"/>
          </a:xfrm>
          <a:custGeom>
            <a:avLst/>
            <a:gdLst>
              <a:gd name="connsiteX0" fmla="*/ 0 w 6858000"/>
              <a:gd name="connsiteY0" fmla="*/ 301470 h 2411760"/>
              <a:gd name="connsiteX1" fmla="*/ 6858000 w 6858000"/>
              <a:gd name="connsiteY1" fmla="*/ 301470 h 2411760"/>
              <a:gd name="connsiteX2" fmla="*/ 6858000 w 6858000"/>
              <a:gd name="connsiteY2" fmla="*/ 2110290 h 2411760"/>
              <a:gd name="connsiteX3" fmla="*/ 0 w 6858000"/>
              <a:gd name="connsiteY3" fmla="*/ 2110290 h 2411760"/>
              <a:gd name="connsiteX4" fmla="*/ 0 w 6858000"/>
              <a:gd name="connsiteY4" fmla="*/ 301470 h 2411760"/>
              <a:gd name="connsiteX0" fmla="*/ 0 w 6858000"/>
              <a:gd name="connsiteY0" fmla="*/ 290090 h 2300419"/>
              <a:gd name="connsiteX1" fmla="*/ 6858000 w 6858000"/>
              <a:gd name="connsiteY1" fmla="*/ 290090 h 2300419"/>
              <a:gd name="connsiteX2" fmla="*/ 6858000 w 6858000"/>
              <a:gd name="connsiteY2" fmla="*/ 2098910 h 2300419"/>
              <a:gd name="connsiteX3" fmla="*/ 2270234 w 6858000"/>
              <a:gd name="connsiteY3" fmla="*/ 2290386 h 2300419"/>
              <a:gd name="connsiteX4" fmla="*/ 0 w 6858000"/>
              <a:gd name="connsiteY4" fmla="*/ 2098910 h 2300419"/>
              <a:gd name="connsiteX5" fmla="*/ 0 w 6858000"/>
              <a:gd name="connsiteY5" fmla="*/ 290090 h 2300419"/>
              <a:gd name="connsiteX0" fmla="*/ 0 w 6858000"/>
              <a:gd name="connsiteY0" fmla="*/ 290090 h 2300419"/>
              <a:gd name="connsiteX1" fmla="*/ 6858000 w 6858000"/>
              <a:gd name="connsiteY1" fmla="*/ 290090 h 2300419"/>
              <a:gd name="connsiteX2" fmla="*/ 6858000 w 6858000"/>
              <a:gd name="connsiteY2" fmla="*/ 2098910 h 2300419"/>
              <a:gd name="connsiteX3" fmla="*/ 2270234 w 6858000"/>
              <a:gd name="connsiteY3" fmla="*/ 2290386 h 2300419"/>
              <a:gd name="connsiteX4" fmla="*/ 63062 w 6858000"/>
              <a:gd name="connsiteY4" fmla="*/ 2067379 h 2300419"/>
              <a:gd name="connsiteX5" fmla="*/ 0 w 6858000"/>
              <a:gd name="connsiteY5" fmla="*/ 290090 h 2300419"/>
              <a:gd name="connsiteX0" fmla="*/ 0 w 6858000"/>
              <a:gd name="connsiteY0" fmla="*/ 290090 h 2197907"/>
              <a:gd name="connsiteX1" fmla="*/ 6858000 w 6858000"/>
              <a:gd name="connsiteY1" fmla="*/ 290090 h 2197907"/>
              <a:gd name="connsiteX2" fmla="*/ 6858000 w 6858000"/>
              <a:gd name="connsiteY2" fmla="*/ 2098910 h 2197907"/>
              <a:gd name="connsiteX3" fmla="*/ 2301765 w 6858000"/>
              <a:gd name="connsiteY3" fmla="*/ 2006607 h 2197907"/>
              <a:gd name="connsiteX4" fmla="*/ 63062 w 6858000"/>
              <a:gd name="connsiteY4" fmla="*/ 2067379 h 2197907"/>
              <a:gd name="connsiteX5" fmla="*/ 0 w 6858000"/>
              <a:gd name="connsiteY5" fmla="*/ 290090 h 2197907"/>
              <a:gd name="connsiteX0" fmla="*/ 0 w 6858000"/>
              <a:gd name="connsiteY0" fmla="*/ 290090 h 2222753"/>
              <a:gd name="connsiteX1" fmla="*/ 6858000 w 6858000"/>
              <a:gd name="connsiteY1" fmla="*/ 290090 h 2222753"/>
              <a:gd name="connsiteX2" fmla="*/ 6858000 w 6858000"/>
              <a:gd name="connsiteY2" fmla="*/ 2098910 h 2222753"/>
              <a:gd name="connsiteX3" fmla="*/ 2301765 w 6858000"/>
              <a:gd name="connsiteY3" fmla="*/ 2116966 h 2222753"/>
              <a:gd name="connsiteX4" fmla="*/ 63062 w 6858000"/>
              <a:gd name="connsiteY4" fmla="*/ 2067379 h 2222753"/>
              <a:gd name="connsiteX5" fmla="*/ 0 w 6858000"/>
              <a:gd name="connsiteY5" fmla="*/ 290090 h 2222753"/>
              <a:gd name="connsiteX0" fmla="*/ 0 w 6858000"/>
              <a:gd name="connsiteY0" fmla="*/ 290090 h 2271538"/>
              <a:gd name="connsiteX1" fmla="*/ 6858000 w 6858000"/>
              <a:gd name="connsiteY1" fmla="*/ 290090 h 2271538"/>
              <a:gd name="connsiteX2" fmla="*/ 6858000 w 6858000"/>
              <a:gd name="connsiteY2" fmla="*/ 2098910 h 2271538"/>
              <a:gd name="connsiteX3" fmla="*/ 2270233 w 6858000"/>
              <a:gd name="connsiteY3" fmla="*/ 2243090 h 2271538"/>
              <a:gd name="connsiteX4" fmla="*/ 63062 w 6858000"/>
              <a:gd name="connsiteY4" fmla="*/ 2067379 h 2271538"/>
              <a:gd name="connsiteX5" fmla="*/ 0 w 6858000"/>
              <a:gd name="connsiteY5" fmla="*/ 290090 h 2271538"/>
              <a:gd name="connsiteX0" fmla="*/ 0 w 6921063"/>
              <a:gd name="connsiteY0" fmla="*/ 290090 h 2279308"/>
              <a:gd name="connsiteX1" fmla="*/ 6858000 w 6921063"/>
              <a:gd name="connsiteY1" fmla="*/ 290090 h 2279308"/>
              <a:gd name="connsiteX2" fmla="*/ 6921063 w 6921063"/>
              <a:gd name="connsiteY2" fmla="*/ 2114676 h 2279308"/>
              <a:gd name="connsiteX3" fmla="*/ 2270233 w 6921063"/>
              <a:gd name="connsiteY3" fmla="*/ 2243090 h 2279308"/>
              <a:gd name="connsiteX4" fmla="*/ 63062 w 6921063"/>
              <a:gd name="connsiteY4" fmla="*/ 2067379 h 2279308"/>
              <a:gd name="connsiteX5" fmla="*/ 0 w 6921063"/>
              <a:gd name="connsiteY5" fmla="*/ 290090 h 2279308"/>
              <a:gd name="connsiteX0" fmla="*/ 0 w 6999891"/>
              <a:gd name="connsiteY0" fmla="*/ 290090 h 2279308"/>
              <a:gd name="connsiteX1" fmla="*/ 6858000 w 6999891"/>
              <a:gd name="connsiteY1" fmla="*/ 290090 h 2279308"/>
              <a:gd name="connsiteX2" fmla="*/ 6999891 w 6999891"/>
              <a:gd name="connsiteY2" fmla="*/ 2114676 h 2279308"/>
              <a:gd name="connsiteX3" fmla="*/ 2270233 w 6999891"/>
              <a:gd name="connsiteY3" fmla="*/ 2243090 h 2279308"/>
              <a:gd name="connsiteX4" fmla="*/ 63062 w 6999891"/>
              <a:gd name="connsiteY4" fmla="*/ 2067379 h 2279308"/>
              <a:gd name="connsiteX5" fmla="*/ 0 w 6999891"/>
              <a:gd name="connsiteY5" fmla="*/ 290090 h 2279308"/>
              <a:gd name="connsiteX0" fmla="*/ 0 w 6999891"/>
              <a:gd name="connsiteY0" fmla="*/ 290090 h 2258349"/>
              <a:gd name="connsiteX1" fmla="*/ 6858000 w 6999891"/>
              <a:gd name="connsiteY1" fmla="*/ 290090 h 2258349"/>
              <a:gd name="connsiteX2" fmla="*/ 6999891 w 6999891"/>
              <a:gd name="connsiteY2" fmla="*/ 2114676 h 2258349"/>
              <a:gd name="connsiteX3" fmla="*/ 2270233 w 6999891"/>
              <a:gd name="connsiteY3" fmla="*/ 2243090 h 2258349"/>
              <a:gd name="connsiteX4" fmla="*/ 63062 w 6999891"/>
              <a:gd name="connsiteY4" fmla="*/ 2067379 h 2258349"/>
              <a:gd name="connsiteX5" fmla="*/ 0 w 6999891"/>
              <a:gd name="connsiteY5" fmla="*/ 290090 h 2258349"/>
              <a:gd name="connsiteX0" fmla="*/ 0 w 6905298"/>
              <a:gd name="connsiteY0" fmla="*/ 290090 h 2258349"/>
              <a:gd name="connsiteX1" fmla="*/ 6858000 w 6905298"/>
              <a:gd name="connsiteY1" fmla="*/ 290090 h 2258349"/>
              <a:gd name="connsiteX2" fmla="*/ 6905298 w 6905298"/>
              <a:gd name="connsiteY2" fmla="*/ 2130441 h 2258349"/>
              <a:gd name="connsiteX3" fmla="*/ 2270233 w 6905298"/>
              <a:gd name="connsiteY3" fmla="*/ 2243090 h 2258349"/>
              <a:gd name="connsiteX4" fmla="*/ 63062 w 6905298"/>
              <a:gd name="connsiteY4" fmla="*/ 2067379 h 2258349"/>
              <a:gd name="connsiteX5" fmla="*/ 0 w 6905298"/>
              <a:gd name="connsiteY5" fmla="*/ 290090 h 2258349"/>
              <a:gd name="connsiteX0" fmla="*/ 0 w 6921062"/>
              <a:gd name="connsiteY0" fmla="*/ 297543 h 2265802"/>
              <a:gd name="connsiteX1" fmla="*/ 6921062 w 6921062"/>
              <a:gd name="connsiteY1" fmla="*/ 234481 h 2265802"/>
              <a:gd name="connsiteX2" fmla="*/ 6905298 w 6921062"/>
              <a:gd name="connsiteY2" fmla="*/ 2137894 h 2265802"/>
              <a:gd name="connsiteX3" fmla="*/ 2270233 w 6921062"/>
              <a:gd name="connsiteY3" fmla="*/ 2250543 h 2265802"/>
              <a:gd name="connsiteX4" fmla="*/ 63062 w 6921062"/>
              <a:gd name="connsiteY4" fmla="*/ 2074832 h 2265802"/>
              <a:gd name="connsiteX5" fmla="*/ 0 w 6921062"/>
              <a:gd name="connsiteY5" fmla="*/ 297543 h 2265802"/>
              <a:gd name="connsiteX0" fmla="*/ 0 w 6921062"/>
              <a:gd name="connsiteY0" fmla="*/ 297543 h 2416348"/>
              <a:gd name="connsiteX1" fmla="*/ 6921062 w 6921062"/>
              <a:gd name="connsiteY1" fmla="*/ 234481 h 2416348"/>
              <a:gd name="connsiteX2" fmla="*/ 6905298 w 6921062"/>
              <a:gd name="connsiteY2" fmla="*/ 2137894 h 2416348"/>
              <a:gd name="connsiteX3" fmla="*/ 2270233 w 6921062"/>
              <a:gd name="connsiteY3" fmla="*/ 2250543 h 2416348"/>
              <a:gd name="connsiteX4" fmla="*/ 63062 w 6921062"/>
              <a:gd name="connsiteY4" fmla="*/ 2311315 h 2416348"/>
              <a:gd name="connsiteX5" fmla="*/ 0 w 6921062"/>
              <a:gd name="connsiteY5" fmla="*/ 297543 h 2416348"/>
              <a:gd name="connsiteX0" fmla="*/ 0 w 6921062"/>
              <a:gd name="connsiteY0" fmla="*/ 297543 h 2591426"/>
              <a:gd name="connsiteX1" fmla="*/ 6921062 w 6921062"/>
              <a:gd name="connsiteY1" fmla="*/ 234481 h 2591426"/>
              <a:gd name="connsiteX2" fmla="*/ 6905298 w 6921062"/>
              <a:gd name="connsiteY2" fmla="*/ 2137894 h 2591426"/>
              <a:gd name="connsiteX3" fmla="*/ 2270233 w 6921062"/>
              <a:gd name="connsiteY3" fmla="*/ 2250543 h 2591426"/>
              <a:gd name="connsiteX4" fmla="*/ 31531 w 6921062"/>
              <a:gd name="connsiteY4" fmla="*/ 2516267 h 2591426"/>
              <a:gd name="connsiteX5" fmla="*/ 0 w 6921062"/>
              <a:gd name="connsiteY5" fmla="*/ 297543 h 259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1062" h="2591426">
                <a:moveTo>
                  <a:pt x="0" y="297543"/>
                </a:moveTo>
                <a:cubicBezTo>
                  <a:pt x="2286000" y="-707357"/>
                  <a:pt x="4635062" y="1239381"/>
                  <a:pt x="6921062" y="234481"/>
                </a:cubicBezTo>
                <a:lnTo>
                  <a:pt x="6905298" y="2137894"/>
                </a:lnTo>
                <a:cubicBezTo>
                  <a:pt x="6159064" y="2279463"/>
                  <a:pt x="3413233" y="2250543"/>
                  <a:pt x="2270233" y="2250543"/>
                </a:cubicBezTo>
                <a:cubicBezTo>
                  <a:pt x="1127233" y="2250543"/>
                  <a:pt x="396766" y="2783960"/>
                  <a:pt x="31531" y="2516267"/>
                </a:cubicBezTo>
                <a:lnTo>
                  <a:pt x="0" y="297543"/>
                </a:lnTo>
                <a:close/>
              </a:path>
            </a:pathLst>
          </a:custGeom>
          <a:gradFill flip="none" rotWithShape="1">
            <a:gsLst>
              <a:gs pos="0">
                <a:srgbClr val="FFEFD1"/>
              </a:gs>
              <a:gs pos="32000">
                <a:srgbClr val="F0EBD5"/>
              </a:gs>
              <a:gs pos="76000">
                <a:srgbClr val="D1C39F">
                  <a:alpha val="36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99CCFF"/>
              </a:solidFill>
            </a:endParaRPr>
          </a:p>
        </p:txBody>
      </p:sp>
      <p:sp>
        <p:nvSpPr>
          <p:cNvPr id="2" name="TextBox 1"/>
          <p:cNvSpPr txBox="1"/>
          <p:nvPr/>
        </p:nvSpPr>
        <p:spPr>
          <a:xfrm>
            <a:off x="-27384" y="1043608"/>
            <a:ext cx="5616624" cy="1200329"/>
          </a:xfrm>
          <a:prstGeom prst="rect">
            <a:avLst/>
          </a:prstGeom>
          <a:noFill/>
        </p:spPr>
        <p:txBody>
          <a:bodyPr wrap="square" rtlCol="0">
            <a:spAutoFit/>
          </a:bodyPr>
          <a:lstStyle/>
          <a:p>
            <a:r>
              <a:rPr lang="en-IN" sz="2400" b="1" dirty="0" smtClean="0"/>
              <a:t>JEE ( Main + Advance)  / Pre Medical </a:t>
            </a:r>
          </a:p>
          <a:p>
            <a:r>
              <a:rPr lang="en-IN" sz="2400" b="1" dirty="0" smtClean="0"/>
              <a:t>IIT-JEE / AIEEE / AIPMT </a:t>
            </a:r>
          </a:p>
          <a:p>
            <a:r>
              <a:rPr lang="en-IN" sz="2400" b="1" dirty="0" smtClean="0"/>
              <a:t>Teaching Methodology </a:t>
            </a:r>
            <a:endParaRPr lang="en-IN" sz="2400" b="1" dirty="0"/>
          </a:p>
        </p:txBody>
      </p:sp>
      <p:pic>
        <p:nvPicPr>
          <p:cNvPr id="9" name="Picture 8" descr="F:\UK\Pics\Unisys_Logo-PNG.png"/>
          <p:cNvPicPr/>
          <p:nvPr/>
        </p:nvPicPr>
        <p:blipFill rotWithShape="1">
          <a:blip r:embed="rId3" cstate="print">
            <a:clrChange>
              <a:clrFrom>
                <a:srgbClr val="F6FCF8"/>
              </a:clrFrom>
              <a:clrTo>
                <a:srgbClr val="F6FCF8">
                  <a:alpha val="0"/>
                </a:srgbClr>
              </a:clrTo>
            </a:clrChange>
            <a:extLst>
              <a:ext uri="{BEBA8EAE-BF5A-486C-A8C5-ECC9F3942E4B}">
                <a14:imgProps xmlns:a14="http://schemas.microsoft.com/office/drawing/2010/main">
                  <a14:imgLayer r:embed="rId4">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856" y="2572988"/>
            <a:ext cx="1781512" cy="1782988"/>
          </a:xfrm>
          <a:prstGeom prst="roundRect">
            <a:avLst>
              <a:gd name="adj" fmla="val 8594"/>
            </a:avLst>
          </a:prstGeom>
          <a:solidFill>
            <a:srgbClr val="FFFFFF">
              <a:shade val="85000"/>
            </a:srgbClr>
          </a:solidFill>
          <a:ln>
            <a:noFill/>
          </a:ln>
          <a:effectLst>
            <a:outerShdw dist="35921" dir="2700000" algn="ctr" rotWithShape="0">
              <a:schemeClr val="bg2"/>
            </a:outerShdw>
            <a:softEdge rad="31750"/>
          </a:effectLst>
          <a:extLs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41" y="2836863"/>
            <a:ext cx="1768475" cy="1735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rot="5400000">
            <a:off x="5911766" y="3310351"/>
            <a:ext cx="1798862" cy="292388"/>
          </a:xfrm>
          <a:prstGeom prst="rect">
            <a:avLst/>
          </a:prstGeom>
          <a:noFill/>
        </p:spPr>
        <p:txBody>
          <a:bodyPr wrap="square" rtlCol="0">
            <a:spAutoFit/>
          </a:bodyPr>
          <a:lstStyle/>
          <a:p>
            <a:r>
              <a:rPr lang="en-IN" sz="1300" b="1" dirty="0" smtClean="0">
                <a:solidFill>
                  <a:schemeClr val="accent2">
                    <a:lumMod val="75000"/>
                  </a:schemeClr>
                </a:solidFill>
              </a:rPr>
              <a:t>Doubt Removal Classes</a:t>
            </a:r>
            <a:endParaRPr lang="en-IN" sz="1300" b="1" dirty="0">
              <a:solidFill>
                <a:schemeClr val="accent2">
                  <a:lumMod val="75000"/>
                </a:schemeClr>
              </a:solidFill>
            </a:endParaRPr>
          </a:p>
        </p:txBody>
      </p:sp>
      <p:sp>
        <p:nvSpPr>
          <p:cNvPr id="12" name="TextBox 11"/>
          <p:cNvSpPr txBox="1"/>
          <p:nvPr/>
        </p:nvSpPr>
        <p:spPr>
          <a:xfrm>
            <a:off x="-99392" y="2627784"/>
            <a:ext cx="2812622" cy="292388"/>
          </a:xfrm>
          <a:prstGeom prst="rect">
            <a:avLst/>
          </a:prstGeom>
          <a:noFill/>
        </p:spPr>
        <p:txBody>
          <a:bodyPr wrap="square" rtlCol="0">
            <a:spAutoFit/>
          </a:bodyPr>
          <a:lstStyle/>
          <a:p>
            <a:r>
              <a:rPr lang="en-IN" sz="1300" b="1" dirty="0" smtClean="0">
                <a:solidFill>
                  <a:schemeClr val="accent2">
                    <a:lumMod val="50000"/>
                  </a:schemeClr>
                </a:solidFill>
              </a:rPr>
              <a:t>Individual Doubt clearing counter</a:t>
            </a:r>
            <a:endParaRPr lang="en-IN" sz="1300" b="1" dirty="0">
              <a:solidFill>
                <a:schemeClr val="accent2">
                  <a:lumMod val="50000"/>
                </a:schemeClr>
              </a:solidFill>
            </a:endParaRPr>
          </a:p>
        </p:txBody>
      </p:sp>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4885" y="2715609"/>
            <a:ext cx="2052227" cy="100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420888" y="2464023"/>
            <a:ext cx="2376264" cy="307777"/>
          </a:xfrm>
          <a:prstGeom prst="rect">
            <a:avLst/>
          </a:prstGeom>
          <a:noFill/>
        </p:spPr>
        <p:txBody>
          <a:bodyPr wrap="square" rtlCol="0">
            <a:spAutoFit/>
          </a:bodyPr>
          <a:lstStyle/>
          <a:p>
            <a:r>
              <a:rPr lang="en-IN" sz="1400" b="1" dirty="0" smtClean="0">
                <a:solidFill>
                  <a:schemeClr val="accent2">
                    <a:lumMod val="50000"/>
                  </a:schemeClr>
                </a:solidFill>
              </a:rPr>
              <a:t>Intensive Care Program</a:t>
            </a:r>
            <a:endParaRPr lang="en-IN" sz="1400" b="1" dirty="0">
              <a:solidFill>
                <a:schemeClr val="accent2">
                  <a:lumMod val="50000"/>
                </a:schemeClr>
              </a:solidFill>
            </a:endParaRPr>
          </a:p>
        </p:txBody>
      </p:sp>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84" y="6660231"/>
            <a:ext cx="1872209" cy="1450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9392" y="6372200"/>
            <a:ext cx="1645571" cy="307777"/>
          </a:xfrm>
          <a:prstGeom prst="rect">
            <a:avLst/>
          </a:prstGeom>
          <a:noFill/>
        </p:spPr>
        <p:txBody>
          <a:bodyPr wrap="square" rtlCol="0">
            <a:spAutoFit/>
          </a:bodyPr>
          <a:lstStyle/>
          <a:p>
            <a:r>
              <a:rPr lang="en-IN" sz="1400" b="1" dirty="0" smtClean="0">
                <a:solidFill>
                  <a:schemeClr val="accent2">
                    <a:lumMod val="50000"/>
                  </a:schemeClr>
                </a:solidFill>
              </a:rPr>
              <a:t>Periodic Test Series</a:t>
            </a:r>
            <a:endParaRPr lang="en-IN" sz="1400" b="1" dirty="0">
              <a:solidFill>
                <a:schemeClr val="accent2">
                  <a:lumMod val="50000"/>
                </a:schemeClr>
              </a:solidFill>
            </a:endParaRPr>
          </a:p>
        </p:txBody>
      </p:sp>
      <p:pic>
        <p:nvPicPr>
          <p:cNvPr id="512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7192" y="4883378"/>
            <a:ext cx="1728192" cy="1306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301208" y="4624263"/>
            <a:ext cx="1718158" cy="307777"/>
          </a:xfrm>
          <a:prstGeom prst="rect">
            <a:avLst/>
          </a:prstGeom>
          <a:noFill/>
        </p:spPr>
        <p:txBody>
          <a:bodyPr wrap="square" rtlCol="0">
            <a:spAutoFit/>
          </a:bodyPr>
          <a:lstStyle/>
          <a:p>
            <a:r>
              <a:rPr lang="en-IN" sz="1400" b="1" dirty="0" smtClean="0">
                <a:solidFill>
                  <a:schemeClr val="accent2">
                    <a:lumMod val="50000"/>
                  </a:schemeClr>
                </a:solidFill>
              </a:rPr>
              <a:t>Online Test Centre</a:t>
            </a:r>
            <a:endParaRPr lang="en-IN" sz="1400" b="1" dirty="0">
              <a:solidFill>
                <a:schemeClr val="accent2">
                  <a:lumMod val="50000"/>
                </a:schemeClr>
              </a:solidFill>
            </a:endParaRPr>
          </a:p>
        </p:txBody>
      </p:sp>
      <p:pic>
        <p:nvPicPr>
          <p:cNvPr id="5130" name="Picture 10"/>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2806"/>
                    </a14:imgEffect>
                  </a14:imgLayer>
                </a14:imgProps>
              </a:ext>
              <a:ext uri="{28A0092B-C50C-407E-A947-70E740481C1C}">
                <a14:useLocalDpi xmlns:a14="http://schemas.microsoft.com/office/drawing/2010/main" val="0"/>
              </a:ext>
            </a:extLst>
          </a:blip>
          <a:srcRect/>
          <a:stretch>
            <a:fillRect/>
          </a:stretch>
        </p:blipFill>
        <p:spPr bwMode="auto">
          <a:xfrm>
            <a:off x="44624" y="4932040"/>
            <a:ext cx="1624459" cy="1227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7384" y="4788024"/>
            <a:ext cx="1872209" cy="307777"/>
          </a:xfrm>
          <a:prstGeom prst="rect">
            <a:avLst/>
          </a:prstGeom>
          <a:noFill/>
        </p:spPr>
        <p:txBody>
          <a:bodyPr wrap="square" rtlCol="0">
            <a:spAutoFit/>
          </a:bodyPr>
          <a:lstStyle/>
          <a:p>
            <a:r>
              <a:rPr lang="en-IN" sz="1400" b="1" dirty="0" smtClean="0">
                <a:solidFill>
                  <a:schemeClr val="accent2">
                    <a:lumMod val="50000"/>
                  </a:schemeClr>
                </a:solidFill>
              </a:rPr>
              <a:t>Expert Counselling</a:t>
            </a:r>
            <a:endParaRPr lang="en-IN" sz="1400" b="1" dirty="0">
              <a:solidFill>
                <a:schemeClr val="accent2">
                  <a:lumMod val="50000"/>
                </a:schemeClr>
              </a:solidFill>
            </a:endParaRPr>
          </a:p>
        </p:txBody>
      </p:sp>
      <p:pic>
        <p:nvPicPr>
          <p:cNvPr id="513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35357" y="6947583"/>
            <a:ext cx="2275840" cy="1728873"/>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581128" y="6444208"/>
            <a:ext cx="2439652" cy="523220"/>
          </a:xfrm>
          <a:prstGeom prst="rect">
            <a:avLst/>
          </a:prstGeom>
          <a:noFill/>
        </p:spPr>
        <p:txBody>
          <a:bodyPr wrap="square" rtlCol="0">
            <a:spAutoFit/>
          </a:bodyPr>
          <a:lstStyle/>
          <a:p>
            <a:pPr algn="ctr"/>
            <a:r>
              <a:rPr lang="en-IN" sz="1400" b="1" dirty="0" smtClean="0">
                <a:solidFill>
                  <a:schemeClr val="accent2">
                    <a:lumMod val="50000"/>
                  </a:schemeClr>
                </a:solidFill>
              </a:rPr>
              <a:t>Motivation and Academic Seminar</a:t>
            </a:r>
            <a:endParaRPr lang="en-IN" sz="1400" b="1" dirty="0">
              <a:solidFill>
                <a:schemeClr val="accent2">
                  <a:lumMod val="50000"/>
                </a:schemeClr>
              </a:solidFill>
            </a:endParaRPr>
          </a:p>
        </p:txBody>
      </p:sp>
      <p:pic>
        <p:nvPicPr>
          <p:cNvPr id="5132"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4885" y="7844749"/>
            <a:ext cx="1764195" cy="1191747"/>
          </a:xfrm>
          <a:prstGeom prst="rect">
            <a:avLst/>
          </a:prstGeom>
          <a:solidFill>
            <a:srgbClr val="FFFFFF">
              <a:shade val="85000"/>
            </a:srgbClr>
          </a:solidFill>
          <a:ln w="190500" cap="sq">
            <a:solidFill>
              <a:srgbClr val="FFFFFF"/>
            </a:solidFill>
            <a:miter lim="800000"/>
          </a:ln>
          <a:effectLst>
            <a:outerShdw dist="35921" dir="2700000" algn="ctr" rotWithShape="0">
              <a:schemeClr val="bg2"/>
            </a:outerShdw>
            <a:softEdge rad="31750"/>
          </a:effectLst>
          <a:scene3d>
            <a:camera prst="orthographicFront"/>
            <a:lightRig rig="twoPt" dir="t">
              <a:rot lat="0" lon="0" rev="7200000"/>
            </a:lightRig>
          </a:scene3d>
          <a:sp3d>
            <a:bevelT w="25400" h="19050"/>
            <a:contourClr>
              <a:srgbClr val="FFFFFF"/>
            </a:contourClr>
          </a:sp3d>
          <a:extLst/>
        </p:spPr>
      </p:pic>
      <p:sp>
        <p:nvSpPr>
          <p:cNvPr id="20" name="TextBox 19"/>
          <p:cNvSpPr txBox="1"/>
          <p:nvPr/>
        </p:nvSpPr>
        <p:spPr>
          <a:xfrm>
            <a:off x="2348880" y="7596336"/>
            <a:ext cx="2016224" cy="307777"/>
          </a:xfrm>
          <a:prstGeom prst="rect">
            <a:avLst/>
          </a:prstGeom>
          <a:noFill/>
        </p:spPr>
        <p:txBody>
          <a:bodyPr wrap="square" rtlCol="0">
            <a:spAutoFit/>
          </a:bodyPr>
          <a:lstStyle/>
          <a:p>
            <a:r>
              <a:rPr lang="en-IN" sz="1400" b="1" dirty="0" smtClean="0">
                <a:solidFill>
                  <a:schemeClr val="accent2">
                    <a:lumMod val="50000"/>
                  </a:schemeClr>
                </a:solidFill>
              </a:rPr>
              <a:t>Performance Feedback</a:t>
            </a:r>
            <a:endParaRPr lang="en-IN" sz="1400" b="1" dirty="0">
              <a:solidFill>
                <a:schemeClr val="accent2">
                  <a:lumMod val="50000"/>
                </a:schemeClr>
              </a:solidFill>
            </a:endParaRPr>
          </a:p>
        </p:txBody>
      </p:sp>
      <p:graphicFrame>
        <p:nvGraphicFramePr>
          <p:cNvPr id="38" name="Diagram 37"/>
          <p:cNvGraphicFramePr/>
          <p:nvPr>
            <p:extLst>
              <p:ext uri="{D42A27DB-BD31-4B8C-83A1-F6EECF244321}">
                <p14:modId xmlns:p14="http://schemas.microsoft.com/office/powerpoint/2010/main" val="2923598061"/>
              </p:ext>
            </p:extLst>
          </p:nvPr>
        </p:nvGraphicFramePr>
        <p:xfrm>
          <a:off x="1052736" y="3851920"/>
          <a:ext cx="4464496" cy="345638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415091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127"/>
                                        </p:tgtEl>
                                        <p:attrNameLst>
                                          <p:attrName>style.visibility</p:attrName>
                                        </p:attrNameLst>
                                      </p:cBhvr>
                                      <p:to>
                                        <p:strVal val="visible"/>
                                      </p:to>
                                    </p:set>
                                    <p:animEffect transition="in" filter="wipe(down)">
                                      <p:cBhvr>
                                        <p:cTn id="33" dur="500"/>
                                        <p:tgtEl>
                                          <p:spTgt spid="51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126"/>
                                        </p:tgtEl>
                                        <p:attrNameLst>
                                          <p:attrName>style.visibility</p:attrName>
                                        </p:attrNameLst>
                                      </p:cBhvr>
                                      <p:to>
                                        <p:strVal val="visible"/>
                                      </p:to>
                                    </p:set>
                                    <p:animEffect transition="in" filter="wipe(down)">
                                      <p:cBhvr>
                                        <p:cTn id="43" dur="500"/>
                                        <p:tgtEl>
                                          <p:spTgt spid="51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5129"/>
                                        </p:tgtEl>
                                        <p:attrNameLst>
                                          <p:attrName>style.visibility</p:attrName>
                                        </p:attrNameLst>
                                      </p:cBhvr>
                                      <p:to>
                                        <p:strVal val="visible"/>
                                      </p:to>
                                    </p:set>
                                    <p:animEffect transition="in" filter="wipe(down)">
                                      <p:cBhvr>
                                        <p:cTn id="53" dur="500"/>
                                        <p:tgtEl>
                                          <p:spTgt spid="51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131"/>
                                        </p:tgtEl>
                                        <p:attrNameLst>
                                          <p:attrName>style.visibility</p:attrName>
                                        </p:attrNameLst>
                                      </p:cBhvr>
                                      <p:to>
                                        <p:strVal val="visible"/>
                                      </p:to>
                                    </p:set>
                                    <p:animEffect transition="in" filter="wipe(down)">
                                      <p:cBhvr>
                                        <p:cTn id="63" dur="500"/>
                                        <p:tgtEl>
                                          <p:spTgt spid="51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132"/>
                                        </p:tgtEl>
                                        <p:attrNameLst>
                                          <p:attrName>style.visibility</p:attrName>
                                        </p:attrNameLst>
                                      </p:cBhvr>
                                      <p:to>
                                        <p:strVal val="visible"/>
                                      </p:to>
                                    </p:set>
                                    <p:animEffect transition="in" filter="wipe(down)">
                                      <p:cBhvr>
                                        <p:cTn id="73" dur="500"/>
                                        <p:tgtEl>
                                          <p:spTgt spid="5132"/>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128"/>
                                        </p:tgtEl>
                                        <p:attrNameLst>
                                          <p:attrName>style.visibility</p:attrName>
                                        </p:attrNameLst>
                                      </p:cBhvr>
                                      <p:to>
                                        <p:strVal val="visible"/>
                                      </p:to>
                                    </p:set>
                                    <p:animEffect transition="in" filter="barn(inVertical)">
                                      <p:cBhvr>
                                        <p:cTn id="84" dur="500"/>
                                        <p:tgtEl>
                                          <p:spTgt spid="5128"/>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5130"/>
                                        </p:tgtEl>
                                        <p:attrNameLst>
                                          <p:attrName>style.visibility</p:attrName>
                                        </p:attrNameLst>
                                      </p:cBhvr>
                                      <p:to>
                                        <p:strVal val="visible"/>
                                      </p:to>
                                    </p:set>
                                    <p:animEffect transition="in" filter="barn(inVertical)">
                                      <p:cBhvr>
                                        <p:cTn id="95"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4" grpId="0"/>
      <p:bldP spid="15" grpId="0"/>
      <p:bldP spid="17" grpId="0"/>
      <p:bldP spid="18" grpId="0"/>
      <p:bldP spid="19" grpId="0"/>
      <p:bldP spid="20" grpId="0"/>
      <p:bldGraphic spid="3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t="40000" r="32000"/>
          </a:stretch>
        </a:blipFill>
        <a:effectLst/>
      </p:bgPr>
    </p:bg>
    <p:spTree>
      <p:nvGrpSpPr>
        <p:cNvPr id="1" name=""/>
        <p:cNvGrpSpPr/>
        <p:nvPr/>
      </p:nvGrpSpPr>
      <p:grpSpPr>
        <a:xfrm>
          <a:off x="0" y="0"/>
          <a:ext cx="0" cy="0"/>
          <a:chOff x="0" y="0"/>
          <a:chExt cx="0" cy="0"/>
        </a:xfrm>
      </p:grpSpPr>
      <p:sp>
        <p:nvSpPr>
          <p:cNvPr id="2" name="Rectangle 1"/>
          <p:cNvSpPr/>
          <p:nvPr/>
        </p:nvSpPr>
        <p:spPr>
          <a:xfrm>
            <a:off x="23192" y="14402"/>
            <a:ext cx="6862192" cy="9174038"/>
          </a:xfrm>
          <a:prstGeom prst="rect">
            <a:avLst/>
          </a:prstGeom>
          <a:solidFill>
            <a:schemeClr val="bg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CEA"/>
              </a:solidFill>
            </a:endParaRPr>
          </a:p>
        </p:txBody>
      </p:sp>
      <p:sp>
        <p:nvSpPr>
          <p:cNvPr id="16" name="Right Triangle 15"/>
          <p:cNvSpPr/>
          <p:nvPr/>
        </p:nvSpPr>
        <p:spPr>
          <a:xfrm rot="10800000">
            <a:off x="-27383" y="652348"/>
            <a:ext cx="6862189" cy="8665705"/>
          </a:xfrm>
          <a:prstGeom prst="rtTriangle">
            <a:avLst/>
          </a:prstGeom>
          <a:solidFill>
            <a:schemeClr val="bg2">
              <a:lumMod val="90000"/>
              <a:alpha val="2902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0" y="6018"/>
            <a:ext cx="6885384" cy="646331"/>
          </a:xfrm>
          <a:prstGeom prst="rect">
            <a:avLst/>
          </a:prstGeom>
          <a:gradFill flip="none" rotWithShape="1">
            <a:gsLst>
              <a:gs pos="0">
                <a:srgbClr val="EEECE1">
                  <a:shade val="30000"/>
                  <a:satMod val="115000"/>
                </a:srgbClr>
              </a:gs>
              <a:gs pos="50000">
                <a:srgbClr val="EEECE1">
                  <a:shade val="67500"/>
                  <a:satMod val="115000"/>
                </a:srgbClr>
              </a:gs>
              <a:gs pos="100000">
                <a:srgbClr val="EEECE1">
                  <a:shade val="100000"/>
                  <a:satMod val="115000"/>
                </a:srgbClr>
              </a:gs>
            </a:gsLst>
            <a:path path="circle">
              <a:fillToRect r="100000" b="100000"/>
            </a:path>
            <a:tileRect l="-100000" t="-100000"/>
          </a:gradFill>
          <a:ln>
            <a:noFill/>
          </a:ln>
        </p:spPr>
        <p:txBody>
          <a:bodyPr wrap="square">
            <a:spAutoFit/>
          </a:bodyPr>
          <a:lstStyle/>
          <a:p>
            <a:r>
              <a:rPr lang="en-IN" b="1" dirty="0">
                <a:solidFill>
                  <a:schemeClr val="accent2">
                    <a:lumMod val="50000"/>
                  </a:schemeClr>
                </a:solidFill>
              </a:rPr>
              <a:t>Just finishing class X and now want to get coaching at Kota, Rajasthan, India for Cracking IIT-JEE /AIEEE / </a:t>
            </a:r>
            <a:r>
              <a:rPr lang="en-IN" b="1" dirty="0" smtClean="0">
                <a:solidFill>
                  <a:schemeClr val="accent2">
                    <a:lumMod val="50000"/>
                  </a:schemeClr>
                </a:solidFill>
              </a:rPr>
              <a:t>AIPMT-NEET </a:t>
            </a:r>
            <a:r>
              <a:rPr lang="en-IN" b="1" dirty="0">
                <a:solidFill>
                  <a:schemeClr val="accent2">
                    <a:lumMod val="50000"/>
                  </a:schemeClr>
                </a:solidFill>
              </a:rPr>
              <a:t>(UG) / AIIMS</a:t>
            </a:r>
            <a:endParaRPr lang="en-IN" dirty="0">
              <a:solidFill>
                <a:schemeClr val="accent2">
                  <a:lumMod val="50000"/>
                </a:schemeClr>
              </a:solidFill>
            </a:endParaRPr>
          </a:p>
        </p:txBody>
      </p:sp>
      <p:sp>
        <p:nvSpPr>
          <p:cNvPr id="17" name="Rectangle 16"/>
          <p:cNvSpPr/>
          <p:nvPr/>
        </p:nvSpPr>
        <p:spPr>
          <a:xfrm>
            <a:off x="692696" y="982183"/>
            <a:ext cx="4275856" cy="410882"/>
          </a:xfrm>
          <a:prstGeom prst="rect">
            <a:avLst/>
          </a:prstGeom>
        </p:spPr>
        <p:txBody>
          <a:bodyPr wrap="square">
            <a:spAutoFit/>
          </a:bodyPr>
          <a:lstStyle/>
          <a:p>
            <a:pPr marL="285750" lvl="0" indent="-285750" algn="just">
              <a:lnSpc>
                <a:spcPct val="115000"/>
              </a:lnSpc>
              <a:spcAft>
                <a:spcPts val="0"/>
              </a:spcAft>
              <a:buFont typeface="Arial" pitchFamily="34" charset="0"/>
              <a:buChar char="•"/>
            </a:pPr>
            <a:r>
              <a:rPr lang="en-IN" b="1" dirty="0" smtClean="0">
                <a:solidFill>
                  <a:schemeClr val="accent2">
                    <a:lumMod val="50000"/>
                  </a:schemeClr>
                </a:solidFill>
                <a:effectLst/>
                <a:ea typeface="Calibri"/>
                <a:cs typeface="Times New Roman"/>
              </a:rPr>
              <a:t>Which is the best coaching for me ?</a:t>
            </a:r>
            <a:endParaRPr lang="en-IN" sz="1400" dirty="0" smtClean="0">
              <a:solidFill>
                <a:schemeClr val="accent2">
                  <a:lumMod val="50000"/>
                </a:schemeClr>
              </a:solidFill>
              <a:effectLst/>
              <a:ea typeface="Calibri"/>
              <a:cs typeface="Times New Roman"/>
            </a:endParaRPr>
          </a:p>
        </p:txBody>
      </p:sp>
      <p:sp>
        <p:nvSpPr>
          <p:cNvPr id="18" name="Rectangle 17"/>
          <p:cNvSpPr/>
          <p:nvPr/>
        </p:nvSpPr>
        <p:spPr>
          <a:xfrm>
            <a:off x="1124744" y="1578096"/>
            <a:ext cx="2866628" cy="410882"/>
          </a:xfrm>
          <a:prstGeom prst="rect">
            <a:avLst/>
          </a:prstGeom>
        </p:spPr>
        <p:txBody>
          <a:bodyPr wrap="square">
            <a:spAutoFit/>
          </a:bodyPr>
          <a:lstStyle/>
          <a:p>
            <a:pPr marL="285750" lvl="0" indent="-285750" algn="just">
              <a:lnSpc>
                <a:spcPct val="115000"/>
              </a:lnSpc>
              <a:spcAft>
                <a:spcPts val="0"/>
              </a:spcAft>
              <a:buFont typeface="Arial" pitchFamily="34" charset="0"/>
              <a:buChar char="•"/>
            </a:pPr>
            <a:r>
              <a:rPr lang="en-IN" b="1" dirty="0" smtClean="0">
                <a:solidFill>
                  <a:schemeClr val="accent2">
                    <a:lumMod val="50000"/>
                  </a:schemeClr>
                </a:solidFill>
                <a:effectLst/>
                <a:ea typeface="Calibri"/>
                <a:cs typeface="Times New Roman"/>
              </a:rPr>
              <a:t>How to get admission ?</a:t>
            </a:r>
            <a:endParaRPr lang="en-IN" sz="1400" dirty="0" smtClean="0">
              <a:solidFill>
                <a:schemeClr val="accent2">
                  <a:lumMod val="50000"/>
                </a:schemeClr>
              </a:solidFill>
              <a:effectLst/>
              <a:ea typeface="Calibri"/>
              <a:cs typeface="Times New Roman"/>
            </a:endParaRPr>
          </a:p>
        </p:txBody>
      </p:sp>
      <p:sp>
        <p:nvSpPr>
          <p:cNvPr id="20" name="Rectangle 19"/>
          <p:cNvSpPr/>
          <p:nvPr/>
        </p:nvSpPr>
        <p:spPr>
          <a:xfrm>
            <a:off x="1571161" y="2051720"/>
            <a:ext cx="5143500" cy="729430"/>
          </a:xfrm>
          <a:prstGeom prst="rect">
            <a:avLst/>
          </a:prstGeom>
        </p:spPr>
        <p:txBody>
          <a:bodyPr wrap="square">
            <a:spAutoFit/>
          </a:bodyPr>
          <a:lstStyle/>
          <a:p>
            <a:pPr marL="285750" lvl="0" indent="-285750" algn="just">
              <a:lnSpc>
                <a:spcPct val="115000"/>
              </a:lnSpc>
              <a:spcAft>
                <a:spcPts val="0"/>
              </a:spcAft>
              <a:buFont typeface="Arial" pitchFamily="34" charset="0"/>
              <a:buChar char="•"/>
            </a:pPr>
            <a:r>
              <a:rPr lang="en-IN" b="1" dirty="0" smtClean="0">
                <a:solidFill>
                  <a:schemeClr val="accent2">
                    <a:lumMod val="50000"/>
                  </a:schemeClr>
                </a:solidFill>
                <a:effectLst/>
                <a:ea typeface="Calibri"/>
                <a:cs typeface="Times New Roman"/>
              </a:rPr>
              <a:t>Accommodation, food, commuting ?</a:t>
            </a:r>
            <a:endParaRPr lang="en-IN" sz="1400" dirty="0" smtClean="0">
              <a:solidFill>
                <a:schemeClr val="accent2">
                  <a:lumMod val="50000"/>
                </a:schemeClr>
              </a:solidFill>
              <a:effectLst/>
              <a:ea typeface="Calibri"/>
              <a:cs typeface="Times New Roman"/>
            </a:endParaRPr>
          </a:p>
          <a:p>
            <a:pPr lvl="0" algn="just">
              <a:lnSpc>
                <a:spcPct val="115000"/>
              </a:lnSpc>
              <a:spcAft>
                <a:spcPts val="0"/>
              </a:spcAft>
            </a:pPr>
            <a:r>
              <a:rPr lang="en-IN" b="1" dirty="0" smtClean="0">
                <a:solidFill>
                  <a:schemeClr val="accent2">
                    <a:lumMod val="50000"/>
                  </a:schemeClr>
                </a:solidFill>
                <a:effectLst/>
                <a:ea typeface="Calibri"/>
                <a:cs typeface="Times New Roman"/>
              </a:rPr>
              <a:t> </a:t>
            </a:r>
            <a:endParaRPr lang="en-IN" sz="1400" dirty="0" smtClean="0">
              <a:solidFill>
                <a:schemeClr val="accent2">
                  <a:lumMod val="50000"/>
                </a:schemeClr>
              </a:solidFill>
              <a:effectLst/>
              <a:ea typeface="Calibri"/>
              <a:cs typeface="Times New Roman"/>
            </a:endParaRPr>
          </a:p>
        </p:txBody>
      </p:sp>
      <p:sp>
        <p:nvSpPr>
          <p:cNvPr id="21" name="Rectangle 20"/>
          <p:cNvSpPr/>
          <p:nvPr/>
        </p:nvSpPr>
        <p:spPr>
          <a:xfrm>
            <a:off x="2097529" y="2627784"/>
            <a:ext cx="4090764" cy="729430"/>
          </a:xfrm>
          <a:prstGeom prst="rect">
            <a:avLst/>
          </a:prstGeom>
        </p:spPr>
        <p:txBody>
          <a:bodyPr wrap="square">
            <a:spAutoFit/>
          </a:bodyPr>
          <a:lstStyle/>
          <a:p>
            <a:pPr marL="285750" lvl="0" indent="-285750" algn="just">
              <a:lnSpc>
                <a:spcPct val="115000"/>
              </a:lnSpc>
              <a:spcAft>
                <a:spcPts val="0"/>
              </a:spcAft>
              <a:buFont typeface="Arial" pitchFamily="34" charset="0"/>
              <a:buChar char="•"/>
            </a:pPr>
            <a:r>
              <a:rPr lang="en-IN" b="1" dirty="0" smtClean="0">
                <a:solidFill>
                  <a:schemeClr val="accent2">
                    <a:lumMod val="50000"/>
                  </a:schemeClr>
                </a:solidFill>
                <a:effectLst/>
                <a:ea typeface="Calibri"/>
                <a:cs typeface="Times New Roman"/>
              </a:rPr>
              <a:t>Most importantly my safety </a:t>
            </a:r>
          </a:p>
          <a:p>
            <a:pPr lvl="0" algn="just">
              <a:lnSpc>
                <a:spcPct val="115000"/>
              </a:lnSpc>
              <a:spcAft>
                <a:spcPts val="0"/>
              </a:spcAft>
            </a:pPr>
            <a:r>
              <a:rPr lang="en-IN" b="1" dirty="0">
                <a:solidFill>
                  <a:schemeClr val="accent2">
                    <a:lumMod val="50000"/>
                  </a:schemeClr>
                </a:solidFill>
                <a:ea typeface="Calibri"/>
                <a:cs typeface="Times New Roman"/>
              </a:rPr>
              <a:t> </a:t>
            </a:r>
            <a:r>
              <a:rPr lang="en-IN" b="1" dirty="0" smtClean="0">
                <a:solidFill>
                  <a:schemeClr val="accent2">
                    <a:lumMod val="50000"/>
                  </a:schemeClr>
                </a:solidFill>
                <a:ea typeface="Calibri"/>
                <a:cs typeface="Times New Roman"/>
              </a:rPr>
              <a:t>     </a:t>
            </a:r>
            <a:r>
              <a:rPr lang="en-IN" b="1" dirty="0" smtClean="0">
                <a:solidFill>
                  <a:schemeClr val="accent2">
                    <a:lumMod val="50000"/>
                  </a:schemeClr>
                </a:solidFill>
                <a:effectLst/>
                <a:ea typeface="Calibri"/>
                <a:cs typeface="Times New Roman"/>
              </a:rPr>
              <a:t>and security at unknown place  ?</a:t>
            </a:r>
            <a:endParaRPr lang="en-IN" sz="1400" dirty="0" smtClean="0">
              <a:solidFill>
                <a:schemeClr val="accent2">
                  <a:lumMod val="50000"/>
                </a:schemeClr>
              </a:solidFill>
              <a:effectLst/>
              <a:ea typeface="Calibri"/>
              <a:cs typeface="Times New Roman"/>
            </a:endParaRPr>
          </a:p>
        </p:txBody>
      </p:sp>
      <p:sp>
        <p:nvSpPr>
          <p:cNvPr id="22" name="TextBox 21"/>
          <p:cNvSpPr txBox="1"/>
          <p:nvPr/>
        </p:nvSpPr>
        <p:spPr>
          <a:xfrm rot="3174298">
            <a:off x="-463379" y="4737177"/>
            <a:ext cx="7200800" cy="523220"/>
          </a:xfrm>
          <a:prstGeom prst="rect">
            <a:avLst/>
          </a:prstGeom>
          <a:noFill/>
        </p:spPr>
        <p:txBody>
          <a:bodyPr wrap="square" rtlCol="0">
            <a:spAutoFit/>
          </a:bodyPr>
          <a:lstStyle/>
          <a:p>
            <a:r>
              <a:rPr lang="en-IN" sz="2800" b="1" dirty="0" smtClean="0">
                <a:solidFill>
                  <a:schemeClr val="accent2">
                    <a:lumMod val="50000"/>
                  </a:schemeClr>
                </a:solidFill>
              </a:rPr>
              <a:t>One Answer for your all need is UNISYS</a:t>
            </a:r>
            <a:endParaRPr lang="en-IN" sz="2800" b="1" dirty="0">
              <a:solidFill>
                <a:schemeClr val="accent2">
                  <a:lumMod val="50000"/>
                </a:schemeClr>
              </a:solidFill>
            </a:endParaRPr>
          </a:p>
        </p:txBody>
      </p:sp>
      <p:pic>
        <p:nvPicPr>
          <p:cNvPr id="11" name="Picture 10" descr="F:\UK\Pics\Unisys_Logo-PNG.png"/>
          <p:cNvPicPr/>
          <p:nvPr/>
        </p:nvPicPr>
        <p:blipFill rotWithShape="1">
          <a:blip r:embed="rId3" cstate="print">
            <a:clrChange>
              <a:clrFrom>
                <a:srgbClr val="F6FCF8"/>
              </a:clrFrom>
              <a:clrTo>
                <a:srgbClr val="F6FCF8">
                  <a:alpha val="0"/>
                </a:srgbClr>
              </a:clrTo>
            </a:clrChange>
            <a:extLst>
              <a:ext uri="{BEBA8EAE-BF5A-486C-A8C5-ECC9F3942E4B}">
                <a14:imgProps xmlns:a14="http://schemas.microsoft.com/office/drawing/2010/main">
                  <a14:imgLayer r:embed="rId4">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9907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rgbClr val="DDCEAC">
                <a:lumMod val="35000"/>
                <a:lumOff val="65000"/>
              </a:srgbClr>
            </a:gs>
            <a:gs pos="48000">
              <a:srgbClr val="E8D9B8">
                <a:lumMod val="85000"/>
                <a:lumOff val="15000"/>
              </a:srgbClr>
            </a:gs>
            <a:gs pos="89000">
              <a:srgbClr val="FFEFD1"/>
            </a:gs>
            <a:gs pos="9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620688" y="179512"/>
            <a:ext cx="6480720" cy="461665"/>
          </a:xfrm>
          <a:prstGeom prst="rect">
            <a:avLst/>
          </a:prstGeom>
        </p:spPr>
        <p:txBody>
          <a:bodyPr wrap="square">
            <a:spAutoFit/>
          </a:bodyPr>
          <a:lstStyle/>
          <a:p>
            <a:pPr algn="ctr" fontAlgn="base"/>
            <a:r>
              <a:rPr lang="en-IN" sz="2400" b="1" dirty="0">
                <a:solidFill>
                  <a:srgbClr val="C0504D">
                    <a:lumMod val="50000"/>
                  </a:srgbClr>
                </a:solidFill>
              </a:rPr>
              <a:t>Unisys Education and Research Pvt Ltd</a:t>
            </a:r>
          </a:p>
        </p:txBody>
      </p:sp>
      <p:sp>
        <p:nvSpPr>
          <p:cNvPr id="5" name="TextBox 4"/>
          <p:cNvSpPr txBox="1"/>
          <p:nvPr/>
        </p:nvSpPr>
        <p:spPr>
          <a:xfrm>
            <a:off x="764704" y="1279078"/>
            <a:ext cx="5805264" cy="4247317"/>
          </a:xfrm>
          <a:prstGeom prst="rect">
            <a:avLst/>
          </a:prstGeom>
          <a:noFill/>
        </p:spPr>
        <p:txBody>
          <a:bodyPr wrap="square" rtlCol="0">
            <a:spAutoFit/>
          </a:bodyPr>
          <a:lstStyle/>
          <a:p>
            <a:pPr algn="just"/>
            <a:r>
              <a:rPr lang="en-IN" sz="1600" b="1" dirty="0">
                <a:solidFill>
                  <a:srgbClr val="C0504D">
                    <a:lumMod val="50000"/>
                  </a:srgbClr>
                </a:solidFill>
              </a:rPr>
              <a:t>Vision  &amp; Mission</a:t>
            </a:r>
          </a:p>
          <a:p>
            <a:pPr algn="just"/>
            <a:endParaRPr lang="en-IN" sz="1200" b="1" dirty="0">
              <a:solidFill>
                <a:srgbClr val="C0504D">
                  <a:lumMod val="50000"/>
                </a:srgbClr>
              </a:solidFill>
            </a:endParaRPr>
          </a:p>
          <a:p>
            <a:pPr algn="just"/>
            <a:r>
              <a:rPr lang="en-IN" sz="1200" b="1" dirty="0">
                <a:solidFill>
                  <a:srgbClr val="C0504D">
                    <a:lumMod val="50000"/>
                  </a:srgbClr>
                </a:solidFill>
              </a:rPr>
              <a:t>Unisys Education and research Pvt Ltd is an organization that is formed with an aim to enhance the current education system for both institutions and students. </a:t>
            </a:r>
          </a:p>
          <a:p>
            <a:pPr algn="just"/>
            <a:endParaRPr lang="en-IN" sz="1200" b="1" dirty="0">
              <a:solidFill>
                <a:srgbClr val="C0504D">
                  <a:lumMod val="50000"/>
                </a:srgbClr>
              </a:solidFill>
            </a:endParaRPr>
          </a:p>
          <a:p>
            <a:pPr algn="just"/>
            <a:r>
              <a:rPr lang="en-IN" sz="1200" b="1" dirty="0">
                <a:solidFill>
                  <a:srgbClr val="C0504D">
                    <a:lumMod val="50000"/>
                  </a:srgbClr>
                </a:solidFill>
              </a:rPr>
              <a:t>This is an ally of Global Research for Excellence in Education Pte Ltd. (GREE), A Singapore based entity.   </a:t>
            </a:r>
          </a:p>
          <a:p>
            <a:pPr algn="just"/>
            <a:endParaRPr lang="en-IN" sz="1200" b="1" dirty="0">
              <a:solidFill>
                <a:srgbClr val="C0504D">
                  <a:lumMod val="50000"/>
                </a:srgbClr>
              </a:solidFill>
            </a:endParaRPr>
          </a:p>
          <a:p>
            <a:pPr algn="just"/>
            <a:r>
              <a:rPr lang="en-IN" sz="1200" b="1" dirty="0">
                <a:solidFill>
                  <a:srgbClr val="C0504D">
                    <a:lumMod val="50000"/>
                  </a:srgbClr>
                </a:solidFill>
              </a:rPr>
              <a:t>Unisys was founded by  renowned academicians and research scholars of India. It helps students getting admissions in various popular universities and colleges of the world. Unisys also offers NRI students best of the coaching services through a beautifully designed service package for medical and engineering aspirants. </a:t>
            </a:r>
          </a:p>
          <a:p>
            <a:pPr algn="just"/>
            <a:endParaRPr lang="en-IN" sz="1200" b="1" dirty="0">
              <a:solidFill>
                <a:srgbClr val="C0504D">
                  <a:lumMod val="50000"/>
                </a:srgbClr>
              </a:solidFill>
            </a:endParaRPr>
          </a:p>
          <a:p>
            <a:pPr algn="just"/>
            <a:r>
              <a:rPr lang="en-US" sz="1200" b="1" i="1" dirty="0">
                <a:solidFill>
                  <a:srgbClr val="C0504D">
                    <a:lumMod val="50000"/>
                  </a:srgbClr>
                </a:solidFill>
              </a:rPr>
              <a:t>At Unisys, we have the vision of providing best of the learning avenues across the globe. </a:t>
            </a:r>
          </a:p>
          <a:p>
            <a:pPr algn="just"/>
            <a:endParaRPr lang="en-US" sz="1400" b="1" dirty="0">
              <a:solidFill>
                <a:srgbClr val="C0504D">
                  <a:lumMod val="50000"/>
                </a:srgbClr>
              </a:solidFill>
            </a:endParaRPr>
          </a:p>
          <a:p>
            <a:pPr algn="just"/>
            <a:endParaRPr lang="en-IN" sz="1200" b="1" dirty="0">
              <a:solidFill>
                <a:srgbClr val="C0504D">
                  <a:lumMod val="50000"/>
                </a:srgbClr>
              </a:solidFill>
            </a:endParaRPr>
          </a:p>
          <a:p>
            <a:pPr algn="just"/>
            <a:endParaRPr lang="en-IN" sz="1200" b="1" dirty="0">
              <a:solidFill>
                <a:srgbClr val="C0504D">
                  <a:lumMod val="50000"/>
                </a:srgbClr>
              </a:solidFill>
            </a:endParaRPr>
          </a:p>
          <a:p>
            <a:pPr algn="just"/>
            <a:endParaRPr lang="en-IN" sz="1200" b="1" dirty="0">
              <a:solidFill>
                <a:srgbClr val="C0504D">
                  <a:lumMod val="50000"/>
                </a:srgbClr>
              </a:solidFill>
            </a:endParaRPr>
          </a:p>
          <a:p>
            <a:pPr algn="just"/>
            <a:r>
              <a:rPr lang="en-IN" sz="1200" b="1" dirty="0">
                <a:solidFill>
                  <a:srgbClr val="C0504D">
                    <a:lumMod val="50000"/>
                  </a:srgbClr>
                </a:solidFill>
              </a:rPr>
              <a:t>With best wishes</a:t>
            </a:r>
          </a:p>
          <a:p>
            <a:pPr algn="just"/>
            <a:endParaRPr lang="en-IN" sz="1200" b="1" dirty="0">
              <a:solidFill>
                <a:srgbClr val="C0504D">
                  <a:lumMod val="50000"/>
                </a:srgbClr>
              </a:solidFill>
            </a:endParaRPr>
          </a:p>
          <a:p>
            <a:pPr algn="just"/>
            <a:r>
              <a:rPr lang="en-IN" sz="1200" b="1" dirty="0">
                <a:solidFill>
                  <a:srgbClr val="C0504D">
                    <a:lumMod val="50000"/>
                  </a:srgbClr>
                </a:solidFill>
              </a:rPr>
              <a:t>Team Unisys</a:t>
            </a:r>
          </a:p>
          <a:p>
            <a:pPr algn="just"/>
            <a:endParaRPr lang="en-IN" sz="1200" b="1" dirty="0">
              <a:solidFill>
                <a:srgbClr val="C0504D">
                  <a:lumMod val="50000"/>
                </a:srgbClr>
              </a:solidFill>
            </a:endParaRPr>
          </a:p>
        </p:txBody>
      </p:sp>
      <p:pic>
        <p:nvPicPr>
          <p:cNvPr id="7" name="Picture 6" descr="F:\UK\Pics\Unisys_Logo-PNG.png"/>
          <p:cNvPicPr/>
          <p:nvPr/>
        </p:nvPicPr>
        <p:blipFill rotWithShape="1">
          <a:blip r:embed="rId2" cstate="print">
            <a:clrChange>
              <a:clrFrom>
                <a:srgbClr val="F6FCF8"/>
              </a:clrFrom>
              <a:clrTo>
                <a:srgbClr val="F6FCF8">
                  <a:alpha val="0"/>
                </a:srgbClr>
              </a:clrTo>
            </a:clrChange>
            <a:extLst>
              <a:ext uri="{BEBA8EAE-BF5A-486C-A8C5-ECC9F3942E4B}">
                <a14:imgProps xmlns:a14="http://schemas.microsoft.com/office/drawing/2010/main">
                  <a14:imgLayer r:embed="rId3">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99392" y="-36512"/>
            <a:ext cx="1196752" cy="827199"/>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2715062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Merge 7"/>
          <p:cNvSpPr/>
          <p:nvPr/>
        </p:nvSpPr>
        <p:spPr>
          <a:xfrm>
            <a:off x="0" y="0"/>
            <a:ext cx="6858000" cy="1907704"/>
          </a:xfrm>
          <a:prstGeom prst="flowChartMerge">
            <a:avLst/>
          </a:prstGeom>
          <a:gradFill>
            <a:gsLst>
              <a:gs pos="7000">
                <a:schemeClr val="bg2">
                  <a:lumMod val="75000"/>
                </a:schemeClr>
              </a:gs>
              <a:gs pos="39000">
                <a:srgbClr val="F0EBD5"/>
              </a:gs>
            </a:gsLst>
            <a:lin ang="6600000" scaled="0"/>
          </a:gradFill>
          <a:ln>
            <a:noFill/>
          </a:ln>
          <a:effectLst>
            <a:softEdge rad="127000"/>
          </a:effectLst>
          <a:scene3d>
            <a:camera prst="orthographicFront"/>
            <a:lightRig rig="threePt" dir="t"/>
          </a:scene3d>
          <a:sp3d z="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48680" y="14691"/>
            <a:ext cx="5616624" cy="646331"/>
          </a:xfrm>
          <a:prstGeom prst="rect">
            <a:avLst/>
          </a:prstGeom>
          <a:effectLst>
            <a:innerShdw blurRad="63500" dist="50800" dir="10800000">
              <a:prstClr val="black">
                <a:alpha val="50000"/>
              </a:prstClr>
            </a:innerShdw>
          </a:effectLst>
        </p:spPr>
        <p:txBody>
          <a:bodyPr wrap="square">
            <a:spAutoFit/>
          </a:bodyPr>
          <a:lstStyle/>
          <a:p>
            <a:pPr algn="ctr"/>
            <a:r>
              <a:rPr lang="en-IN" b="1" dirty="0"/>
              <a:t>Turnkey Solution for NRI Students at Kota / Rajasthan</a:t>
            </a:r>
            <a:endParaRPr lang="en-IN" dirty="0"/>
          </a:p>
          <a:p>
            <a:pPr algn="ctr"/>
            <a:r>
              <a:rPr lang="en-IN" b="1" dirty="0"/>
              <a:t>Coaching package tailored for NRI students</a:t>
            </a:r>
            <a:endParaRPr lang="en-IN" dirty="0"/>
          </a:p>
        </p:txBody>
      </p:sp>
      <p:pic>
        <p:nvPicPr>
          <p:cNvPr id="10" name="Picture 9" descr="Image result for indian coaching students classroom images"/>
          <p:cNvPicPr/>
          <p:nvPr/>
        </p:nvPicPr>
        <p:blipFill>
          <a:blip r:embed="rId2">
            <a:extLst>
              <a:ext uri="{28A0092B-C50C-407E-A947-70E740481C1C}">
                <a14:useLocalDpi xmlns:a14="http://schemas.microsoft.com/office/drawing/2010/main" val="0"/>
              </a:ext>
            </a:extLst>
          </a:blip>
          <a:srcRect/>
          <a:stretch>
            <a:fillRect/>
          </a:stretch>
        </p:blipFill>
        <p:spPr bwMode="auto">
          <a:xfrm>
            <a:off x="1" y="634888"/>
            <a:ext cx="6858000" cy="4514917"/>
          </a:xfrm>
          <a:prstGeom prst="rect">
            <a:avLst/>
          </a:prstGeom>
          <a:ln>
            <a:noFill/>
          </a:ln>
          <a:effectLst>
            <a:softEdge rad="112500"/>
          </a:effectLst>
        </p:spPr>
      </p:pic>
      <p:pic>
        <p:nvPicPr>
          <p:cNvPr id="11" name="Picture 10" descr="F:\UK\Pics\smart_guru_student.png"/>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420888" y="5724128"/>
            <a:ext cx="1872208" cy="2228622"/>
          </a:xfrm>
          <a:prstGeom prst="roundRect">
            <a:avLst>
              <a:gd name="adj" fmla="val 8594"/>
            </a:avLst>
          </a:prstGeom>
          <a:solidFill>
            <a:srgbClr val="FFFFFF">
              <a:shade val="85000"/>
            </a:srgbClr>
          </a:solidFill>
          <a:ln>
            <a:noFill/>
          </a:ln>
          <a:effectLst>
            <a:reflection blurRad="6350" stA="50000" endA="275" endPos="40000" dist="101600" dir="5400000" sy="-100000" algn="bl" rotWithShape="0"/>
          </a:effectLst>
        </p:spPr>
      </p:pic>
      <p:sp>
        <p:nvSpPr>
          <p:cNvPr id="12" name="Rectangle 11"/>
          <p:cNvSpPr/>
          <p:nvPr/>
        </p:nvSpPr>
        <p:spPr>
          <a:xfrm>
            <a:off x="1714500" y="5076056"/>
            <a:ext cx="3429000" cy="646331"/>
          </a:xfrm>
          <a:prstGeom prst="rect">
            <a:avLst/>
          </a:prstGeom>
          <a:solidFill>
            <a:srgbClr val="DDD9C3">
              <a:alpha val="41176"/>
            </a:srgbClr>
          </a:solidFill>
          <a:ln>
            <a:noFill/>
          </a:ln>
          <a:effectLst>
            <a:outerShdw blurRad="50800" dist="38100" dir="5400000" algn="t" rotWithShape="0">
              <a:prstClr val="black">
                <a:alpha val="40000"/>
              </a:prstClr>
            </a:outerShdw>
            <a:softEdge rad="127000"/>
          </a:effectLst>
        </p:spPr>
        <p:txBody>
          <a:bodyPr>
            <a:spAutoFit/>
          </a:bodyPr>
          <a:lstStyle/>
          <a:p>
            <a:pPr algn="ctr"/>
            <a:r>
              <a:rPr lang="en-IN" b="1" dirty="0"/>
              <a:t>Unisys – Discover your child’s</a:t>
            </a:r>
            <a:endParaRPr lang="en-IN" dirty="0"/>
          </a:p>
          <a:p>
            <a:pPr algn="ctr"/>
            <a:r>
              <a:rPr lang="en-IN" b="1" dirty="0"/>
              <a:t>Passport to Success with us</a:t>
            </a:r>
            <a:endParaRPr lang="en-IN" dirty="0"/>
          </a:p>
        </p:txBody>
      </p:sp>
      <p:sp>
        <p:nvSpPr>
          <p:cNvPr id="13" name="Text Box 692"/>
          <p:cNvSpPr txBox="1"/>
          <p:nvPr/>
        </p:nvSpPr>
        <p:spPr>
          <a:xfrm>
            <a:off x="188640" y="5700804"/>
            <a:ext cx="2681605" cy="1319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tabLst>
                <a:tab pos="4937760" algn="l"/>
              </a:tabLst>
            </a:pPr>
            <a:r>
              <a:rPr lang="en-IN" sz="1400" b="1" dirty="0" smtClean="0">
                <a:solidFill>
                  <a:schemeClr val="accent2">
                    <a:lumMod val="50000"/>
                  </a:schemeClr>
                </a:solidFill>
                <a:effectLst/>
                <a:ea typeface="Calibri"/>
                <a:cs typeface="Times New Roman"/>
              </a:rPr>
              <a:t>Pre-flight boarding </a:t>
            </a:r>
            <a:r>
              <a:rPr lang="en-IN" sz="1400" b="1" dirty="0">
                <a:solidFill>
                  <a:schemeClr val="accent2">
                    <a:lumMod val="50000"/>
                  </a:schemeClr>
                </a:solidFill>
                <a:effectLst/>
                <a:ea typeface="Calibri"/>
                <a:cs typeface="Times New Roman"/>
              </a:rPr>
              <a:t>documentation- School Transfer certificates &amp; academic credentials along with ID proofs etc.</a:t>
            </a:r>
            <a:endParaRPr lang="en-IN" sz="1100" dirty="0">
              <a:solidFill>
                <a:schemeClr val="accent2">
                  <a:lumMod val="50000"/>
                </a:schemeClr>
              </a:solidFill>
              <a:effectLst/>
              <a:ea typeface="Calibri"/>
              <a:cs typeface="Times New Roman"/>
            </a:endParaRPr>
          </a:p>
        </p:txBody>
      </p:sp>
      <p:sp>
        <p:nvSpPr>
          <p:cNvPr id="14" name="Text Box 693"/>
          <p:cNvSpPr txBox="1"/>
          <p:nvPr/>
        </p:nvSpPr>
        <p:spPr>
          <a:xfrm>
            <a:off x="4089737" y="5822089"/>
            <a:ext cx="2507615" cy="10769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IN" sz="1400" b="1" dirty="0">
                <a:solidFill>
                  <a:schemeClr val="accent2">
                    <a:lumMod val="50000"/>
                  </a:schemeClr>
                </a:solidFill>
                <a:effectLst/>
                <a:ea typeface="Calibri"/>
                <a:cs typeface="Times New Roman"/>
              </a:rPr>
              <a:t>Travel arrangement to Jaipur – India and Escort from 	          Airport to accommodation at Unisys rooms / Kota</a:t>
            </a:r>
            <a:endParaRPr lang="en-IN" sz="1100" dirty="0">
              <a:solidFill>
                <a:schemeClr val="accent2">
                  <a:lumMod val="50000"/>
                </a:schemeClr>
              </a:solidFill>
              <a:effectLst/>
              <a:ea typeface="Calibri"/>
              <a:cs typeface="Times New Roman"/>
            </a:endParaRPr>
          </a:p>
        </p:txBody>
      </p:sp>
      <p:sp>
        <p:nvSpPr>
          <p:cNvPr id="15" name="Text Box 694"/>
          <p:cNvSpPr txBox="1"/>
          <p:nvPr/>
        </p:nvSpPr>
        <p:spPr>
          <a:xfrm>
            <a:off x="116632" y="7527870"/>
            <a:ext cx="2625090" cy="10045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tabLst>
                <a:tab pos="4937760" algn="l"/>
              </a:tabLst>
            </a:pPr>
            <a:r>
              <a:rPr lang="en-IN" sz="1400" b="1" dirty="0">
                <a:solidFill>
                  <a:schemeClr val="accent2">
                    <a:lumMod val="50000"/>
                  </a:schemeClr>
                </a:solidFill>
                <a:effectLst/>
                <a:ea typeface="Calibri"/>
                <a:cs typeface="Times New Roman"/>
              </a:rPr>
              <a:t>Admission service into School Integrated Program</a:t>
            </a:r>
            <a:endParaRPr lang="en-IN" sz="1100" dirty="0">
              <a:solidFill>
                <a:schemeClr val="accent2">
                  <a:lumMod val="50000"/>
                </a:schemeClr>
              </a:solidFill>
              <a:effectLst/>
              <a:ea typeface="Calibri"/>
              <a:cs typeface="Times New Roman"/>
            </a:endParaRPr>
          </a:p>
          <a:p>
            <a:pPr algn="ctr">
              <a:lnSpc>
                <a:spcPct val="115000"/>
              </a:lnSpc>
              <a:spcAft>
                <a:spcPts val="0"/>
              </a:spcAft>
              <a:tabLst>
                <a:tab pos="4937760" algn="l"/>
              </a:tabLst>
            </a:pPr>
            <a:r>
              <a:rPr lang="en-IN" sz="1400" b="1" dirty="0">
                <a:solidFill>
                  <a:schemeClr val="accent2">
                    <a:lumMod val="50000"/>
                  </a:schemeClr>
                </a:solidFill>
                <a:effectLst/>
                <a:ea typeface="Calibri"/>
                <a:cs typeface="Times New Roman"/>
              </a:rPr>
              <a:t>- Coaching plus school</a:t>
            </a:r>
            <a:endParaRPr lang="en-IN" sz="1100" dirty="0">
              <a:solidFill>
                <a:schemeClr val="accent2">
                  <a:lumMod val="50000"/>
                </a:schemeClr>
              </a:solidFill>
              <a:effectLst/>
              <a:ea typeface="Calibri"/>
              <a:cs typeface="Times New Roman"/>
            </a:endParaRPr>
          </a:p>
          <a:p>
            <a:pPr algn="ctr">
              <a:lnSpc>
                <a:spcPct val="115000"/>
              </a:lnSpc>
              <a:spcAft>
                <a:spcPts val="0"/>
              </a:spcAft>
            </a:pPr>
            <a:r>
              <a:rPr lang="en-IN" sz="1400" dirty="0">
                <a:solidFill>
                  <a:schemeClr val="accent2">
                    <a:lumMod val="50000"/>
                  </a:schemeClr>
                </a:solidFill>
                <a:effectLst/>
                <a:ea typeface="Calibri"/>
                <a:cs typeface="Times New Roman"/>
              </a:rPr>
              <a:t> </a:t>
            </a:r>
            <a:endParaRPr lang="en-IN" sz="1100" dirty="0">
              <a:solidFill>
                <a:schemeClr val="accent2">
                  <a:lumMod val="50000"/>
                </a:schemeClr>
              </a:solidFill>
              <a:effectLst/>
              <a:ea typeface="Calibri"/>
              <a:cs typeface="Times New Roman"/>
            </a:endParaRPr>
          </a:p>
        </p:txBody>
      </p:sp>
      <p:sp>
        <p:nvSpPr>
          <p:cNvPr id="16" name="Text Box 695"/>
          <p:cNvSpPr txBox="1"/>
          <p:nvPr/>
        </p:nvSpPr>
        <p:spPr>
          <a:xfrm>
            <a:off x="4149080" y="7718881"/>
            <a:ext cx="2583815" cy="5975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IN" sz="1400" b="1" dirty="0">
                <a:solidFill>
                  <a:schemeClr val="accent2">
                    <a:lumMod val="50000"/>
                  </a:schemeClr>
                </a:solidFill>
                <a:effectLst/>
                <a:ea typeface="Calibri"/>
                <a:cs typeface="Times New Roman"/>
              </a:rPr>
              <a:t>24 x 7 Safety and Security of </a:t>
            </a:r>
            <a:r>
              <a:rPr lang="en-IN" sz="1400" b="1" dirty="0" smtClean="0">
                <a:solidFill>
                  <a:schemeClr val="accent2">
                    <a:lumMod val="50000"/>
                  </a:schemeClr>
                </a:solidFill>
                <a:effectLst/>
                <a:ea typeface="Calibri"/>
                <a:cs typeface="Times New Roman"/>
              </a:rPr>
              <a:t>student</a:t>
            </a:r>
            <a:endParaRPr lang="en-IN" sz="1100" dirty="0">
              <a:solidFill>
                <a:schemeClr val="accent2">
                  <a:lumMod val="50000"/>
                </a:schemeClr>
              </a:solidFill>
              <a:effectLst/>
              <a:ea typeface="Calibri"/>
              <a:cs typeface="Times New Roman"/>
            </a:endParaRPr>
          </a:p>
        </p:txBody>
      </p:sp>
      <p:pic>
        <p:nvPicPr>
          <p:cNvPr id="17" name="Picture 16" descr="F:\UK\Pics\Unisys_Logo-PNG.png"/>
          <p:cNvPicPr/>
          <p:nvPr/>
        </p:nvPicPr>
        <p:blipFill rotWithShape="1">
          <a:blip r:embed="rId5" cstate="print">
            <a:clrChange>
              <a:clrFrom>
                <a:srgbClr val="F6FCF8"/>
              </a:clrFrom>
              <a:clrTo>
                <a:srgbClr val="F6FCF8">
                  <a:alpha val="0"/>
                </a:srgbClr>
              </a:clrTo>
            </a:clrChange>
            <a:extLst>
              <a:ext uri="{BEBA8EAE-BF5A-486C-A8C5-ECC9F3942E4B}">
                <a14:imgProps xmlns:a14="http://schemas.microsoft.com/office/drawing/2010/main">
                  <a14:imgLayer r:embed="rId6">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
        <p:nvSpPr>
          <p:cNvPr id="18" name="TextBox 18"/>
          <p:cNvSpPr txBox="1"/>
          <p:nvPr/>
        </p:nvSpPr>
        <p:spPr>
          <a:xfrm>
            <a:off x="188640" y="7144543"/>
            <a:ext cx="195745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accent2">
                    <a:lumMod val="50000"/>
                  </a:schemeClr>
                </a:solidFill>
              </a:rPr>
              <a:t>Hostel with food facility</a:t>
            </a:r>
          </a:p>
        </p:txBody>
      </p:sp>
      <p:sp>
        <p:nvSpPr>
          <p:cNvPr id="19" name="TextBox 17"/>
          <p:cNvSpPr txBox="1"/>
          <p:nvPr/>
        </p:nvSpPr>
        <p:spPr>
          <a:xfrm>
            <a:off x="4387552" y="7004650"/>
            <a:ext cx="22098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accent2">
                    <a:lumMod val="50000"/>
                  </a:schemeClr>
                </a:solidFill>
              </a:rPr>
              <a:t>Conveyance facility hostel-coaching-hostel</a:t>
            </a:r>
          </a:p>
        </p:txBody>
      </p:sp>
    </p:spTree>
    <p:extLst>
      <p:ext uri="{BB962C8B-B14F-4D97-AF65-F5344CB8AC3E}">
        <p14:creationId xmlns:p14="http://schemas.microsoft.com/office/powerpoint/2010/main" val="993077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P spid="14" grpId="0"/>
      <p:bldP spid="15" grpId="0"/>
      <p:bldP spid="16"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students traveling images"/>
          <p:cNvPicPr/>
          <p:nvPr/>
        </p:nvPicPr>
        <p:blipFill>
          <a:blip r:embed="rId2">
            <a:extLst>
              <a:ext uri="{28A0092B-C50C-407E-A947-70E740481C1C}">
                <a14:useLocalDpi xmlns:a14="http://schemas.microsoft.com/office/drawing/2010/main" val="0"/>
              </a:ext>
            </a:extLst>
          </a:blip>
          <a:srcRect/>
          <a:stretch>
            <a:fillRect/>
          </a:stretch>
        </p:blipFill>
        <p:spPr bwMode="auto">
          <a:xfrm>
            <a:off x="3861048" y="2567"/>
            <a:ext cx="3006961" cy="3345297"/>
          </a:xfrm>
          <a:prstGeom prst="rect">
            <a:avLst/>
          </a:prstGeom>
          <a:ln>
            <a:noFill/>
          </a:ln>
          <a:effectLst>
            <a:softEdge rad="112500"/>
          </a:effectLst>
        </p:spPr>
      </p:pic>
      <p:sp>
        <p:nvSpPr>
          <p:cNvPr id="3" name="Text Box 703"/>
          <p:cNvSpPr txBox="1"/>
          <p:nvPr/>
        </p:nvSpPr>
        <p:spPr>
          <a:xfrm>
            <a:off x="44624" y="105668"/>
            <a:ext cx="3657466" cy="41062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n-IN" sz="1500" b="1" dirty="0">
                <a:solidFill>
                  <a:srgbClr val="C00000"/>
                </a:solidFill>
                <a:effectLst/>
                <a:ea typeface="Calibri"/>
                <a:cs typeface="Times New Roman"/>
              </a:rPr>
              <a:t>Pre-flight boarding documentation</a:t>
            </a:r>
            <a:r>
              <a:rPr lang="en-IN" sz="1500" b="1" dirty="0">
                <a:solidFill>
                  <a:srgbClr val="002060"/>
                </a:solidFill>
                <a:effectLst/>
                <a:ea typeface="Calibri"/>
                <a:cs typeface="Times New Roman"/>
              </a:rPr>
              <a:t>:</a:t>
            </a:r>
            <a:r>
              <a:rPr lang="en-IN" sz="1300" b="1" dirty="0">
                <a:solidFill>
                  <a:srgbClr val="002060"/>
                </a:solidFill>
                <a:effectLst/>
                <a:ea typeface="Calibri"/>
                <a:cs typeface="Times New Roman"/>
              </a:rPr>
              <a:t> Unisys assists all its students collate the appropriate documents required for getting admission in Coaching plus </a:t>
            </a:r>
            <a:r>
              <a:rPr lang="en-IN" sz="1300" b="1" dirty="0" smtClean="0">
                <a:solidFill>
                  <a:srgbClr val="002060"/>
                </a:solidFill>
                <a:effectLst/>
                <a:ea typeface="Calibri"/>
                <a:cs typeface="Times New Roman"/>
              </a:rPr>
              <a:t> as </a:t>
            </a:r>
            <a:r>
              <a:rPr lang="en-IN" sz="1300" b="1" dirty="0">
                <a:solidFill>
                  <a:srgbClr val="002060"/>
                </a:solidFill>
                <a:effectLst/>
                <a:ea typeface="Calibri"/>
                <a:cs typeface="Times New Roman"/>
              </a:rPr>
              <a:t>well for other essential things which student may need during travel etc. The list beneath provides an overview of the documents that will be required before you board flight to India as part of a student’s application to study at Kota</a:t>
            </a:r>
            <a:endParaRPr lang="en-IN" sz="1100" dirty="0">
              <a:effectLst/>
              <a:ea typeface="Calibri"/>
              <a:cs typeface="Times New Roman"/>
            </a:endParaRPr>
          </a:p>
          <a:p>
            <a:pPr marL="514350" indent="-285750" algn="just">
              <a:lnSpc>
                <a:spcPct val="115000"/>
              </a:lnSpc>
              <a:spcAft>
                <a:spcPts val="0"/>
              </a:spcAft>
              <a:buFont typeface="Wingdings" pitchFamily="2" charset="2"/>
              <a:buChar char="ü"/>
            </a:pPr>
            <a:r>
              <a:rPr lang="en-IN" sz="1300" b="1" dirty="0">
                <a:solidFill>
                  <a:srgbClr val="002060"/>
                </a:solidFill>
                <a:effectLst/>
                <a:ea typeface="Calibri"/>
                <a:cs typeface="Times New Roman"/>
              </a:rPr>
              <a:t>School Transfer </a:t>
            </a:r>
            <a:r>
              <a:rPr lang="en-IN" sz="1300" b="1" dirty="0" smtClean="0">
                <a:solidFill>
                  <a:srgbClr val="002060"/>
                </a:solidFill>
                <a:effectLst/>
                <a:ea typeface="Calibri"/>
                <a:cs typeface="Times New Roman"/>
              </a:rPr>
              <a:t>certificate</a:t>
            </a:r>
            <a:endParaRPr lang="en-IN" sz="1100" dirty="0">
              <a:ea typeface="Calibri"/>
              <a:cs typeface="Times New Roman"/>
            </a:endParaRPr>
          </a:p>
          <a:p>
            <a:pPr marL="514350" indent="-285750" algn="just">
              <a:lnSpc>
                <a:spcPct val="115000"/>
              </a:lnSpc>
              <a:spcAft>
                <a:spcPts val="0"/>
              </a:spcAft>
              <a:buFont typeface="Wingdings" pitchFamily="2" charset="2"/>
              <a:buChar char="ü"/>
            </a:pPr>
            <a:r>
              <a:rPr lang="en-IN" sz="1300" b="1" dirty="0" smtClean="0">
                <a:solidFill>
                  <a:srgbClr val="002060"/>
                </a:solidFill>
                <a:effectLst/>
                <a:ea typeface="Calibri"/>
                <a:cs typeface="Times New Roman"/>
              </a:rPr>
              <a:t>XII </a:t>
            </a:r>
            <a:r>
              <a:rPr lang="en-IN" sz="1300" b="1" dirty="0">
                <a:solidFill>
                  <a:srgbClr val="002060"/>
                </a:solidFill>
                <a:effectLst/>
                <a:ea typeface="Calibri"/>
                <a:cs typeface="Times New Roman"/>
              </a:rPr>
              <a:t>Mark Sheet issued by any one of CBSE / ICSE / SSLC </a:t>
            </a:r>
            <a:endParaRPr lang="en-IN" sz="1100" dirty="0">
              <a:ea typeface="Calibri"/>
              <a:cs typeface="Times New Roman"/>
            </a:endParaRPr>
          </a:p>
          <a:p>
            <a:pPr marL="514350" indent="-285750" algn="just">
              <a:lnSpc>
                <a:spcPct val="115000"/>
              </a:lnSpc>
              <a:spcAft>
                <a:spcPts val="0"/>
              </a:spcAft>
              <a:buFont typeface="Wingdings" pitchFamily="2" charset="2"/>
              <a:buChar char="ü"/>
            </a:pPr>
            <a:r>
              <a:rPr lang="en-IN" sz="1300" b="1" dirty="0" smtClean="0">
                <a:solidFill>
                  <a:srgbClr val="002060"/>
                </a:solidFill>
                <a:effectLst/>
                <a:ea typeface="Calibri"/>
                <a:cs typeface="Times New Roman"/>
              </a:rPr>
              <a:t>Indian </a:t>
            </a:r>
            <a:r>
              <a:rPr lang="en-IN" sz="1300" b="1" dirty="0">
                <a:solidFill>
                  <a:srgbClr val="002060"/>
                </a:solidFill>
                <a:effectLst/>
                <a:ea typeface="Calibri"/>
                <a:cs typeface="Times New Roman"/>
              </a:rPr>
              <a:t>passport copies for parents and </a:t>
            </a:r>
            <a:r>
              <a:rPr lang="en-IN" sz="1300" b="1" dirty="0" smtClean="0">
                <a:solidFill>
                  <a:srgbClr val="002060"/>
                </a:solidFill>
                <a:effectLst/>
                <a:ea typeface="Calibri"/>
                <a:cs typeface="Times New Roman"/>
              </a:rPr>
              <a:t>children</a:t>
            </a:r>
            <a:endParaRPr lang="en-IN" sz="1100" dirty="0">
              <a:ea typeface="Calibri"/>
              <a:cs typeface="Times New Roman"/>
            </a:endParaRPr>
          </a:p>
          <a:p>
            <a:pPr marL="514350" indent="-285750" algn="just">
              <a:lnSpc>
                <a:spcPct val="115000"/>
              </a:lnSpc>
              <a:spcAft>
                <a:spcPts val="0"/>
              </a:spcAft>
              <a:buFont typeface="Wingdings" pitchFamily="2" charset="2"/>
              <a:buChar char="ü"/>
            </a:pPr>
            <a:r>
              <a:rPr lang="en-IN" sz="1300" b="1" dirty="0" smtClean="0">
                <a:solidFill>
                  <a:srgbClr val="002060"/>
                </a:solidFill>
                <a:effectLst/>
                <a:ea typeface="Calibri"/>
                <a:cs typeface="Times New Roman"/>
              </a:rPr>
              <a:t>Parent’s </a:t>
            </a:r>
            <a:r>
              <a:rPr lang="en-IN" sz="1300" b="1" dirty="0">
                <a:solidFill>
                  <a:srgbClr val="002060"/>
                </a:solidFill>
                <a:effectLst/>
                <a:ea typeface="Calibri"/>
                <a:cs typeface="Times New Roman"/>
              </a:rPr>
              <a:t>ID </a:t>
            </a:r>
            <a:r>
              <a:rPr lang="en-IN" sz="1300" b="1" dirty="0" smtClean="0">
                <a:solidFill>
                  <a:srgbClr val="002060"/>
                </a:solidFill>
                <a:effectLst/>
                <a:ea typeface="Calibri"/>
                <a:cs typeface="Times New Roman"/>
              </a:rPr>
              <a:t>proof</a:t>
            </a:r>
            <a:endParaRPr lang="en-IN" sz="1100" dirty="0">
              <a:ea typeface="Calibri"/>
              <a:cs typeface="Times New Roman"/>
            </a:endParaRPr>
          </a:p>
          <a:p>
            <a:pPr marL="514350" indent="-285750" algn="just">
              <a:lnSpc>
                <a:spcPct val="115000"/>
              </a:lnSpc>
              <a:spcAft>
                <a:spcPts val="0"/>
              </a:spcAft>
              <a:buFont typeface="Wingdings" pitchFamily="2" charset="2"/>
              <a:buChar char="ü"/>
            </a:pPr>
            <a:r>
              <a:rPr lang="en-IN" sz="1300" b="1" dirty="0" smtClean="0">
                <a:solidFill>
                  <a:srgbClr val="002060"/>
                </a:solidFill>
                <a:effectLst/>
                <a:ea typeface="Calibri"/>
                <a:cs typeface="Times New Roman"/>
              </a:rPr>
              <a:t>Any </a:t>
            </a:r>
            <a:r>
              <a:rPr lang="en-IN" sz="1300" b="1" dirty="0">
                <a:solidFill>
                  <a:srgbClr val="002060"/>
                </a:solidFill>
                <a:effectLst/>
                <a:ea typeface="Calibri"/>
                <a:cs typeface="Times New Roman"/>
              </a:rPr>
              <a:t>other documents if required by law’s</a:t>
            </a:r>
            <a:endParaRPr lang="en-IN" sz="1100" dirty="0">
              <a:effectLst/>
              <a:ea typeface="Calibri"/>
              <a:cs typeface="Times New Roman"/>
            </a:endParaRPr>
          </a:p>
          <a:p>
            <a:pPr>
              <a:lnSpc>
                <a:spcPct val="115000"/>
              </a:lnSpc>
              <a:spcAft>
                <a:spcPts val="1000"/>
              </a:spcAft>
            </a:pPr>
            <a:r>
              <a:rPr lang="en-IN" sz="1200" b="1" dirty="0">
                <a:solidFill>
                  <a:srgbClr val="002060"/>
                </a:solidFill>
                <a:effectLst/>
                <a:ea typeface="Calibri"/>
                <a:cs typeface="Times New Roman"/>
              </a:rPr>
              <a:t>  </a:t>
            </a:r>
            <a:endParaRPr lang="en-IN" sz="1100" dirty="0">
              <a:effectLst/>
              <a:ea typeface="Calibri"/>
              <a:cs typeface="Times New Roman"/>
            </a:endParaRPr>
          </a:p>
          <a:p>
            <a:pPr>
              <a:lnSpc>
                <a:spcPct val="115000"/>
              </a:lnSpc>
              <a:spcAft>
                <a:spcPts val="1000"/>
              </a:spcAft>
            </a:pPr>
            <a:r>
              <a:rPr lang="en-IN" sz="1200" dirty="0">
                <a:solidFill>
                  <a:srgbClr val="002060"/>
                </a:solidFill>
                <a:effectLst/>
                <a:ea typeface="Calibri"/>
                <a:cs typeface="Times New Roman"/>
              </a:rPr>
              <a:t> </a:t>
            </a:r>
            <a:endParaRPr lang="en-IN" sz="1100" dirty="0">
              <a:effectLst/>
              <a:ea typeface="Calibri"/>
              <a:cs typeface="Times New Roman"/>
            </a:endParaRPr>
          </a:p>
        </p:txBody>
      </p:sp>
      <p:pic>
        <p:nvPicPr>
          <p:cNvPr id="4" name="Picture 3" descr="Image result for airport pickup images"/>
          <p:cNvPicPr/>
          <p:nvPr/>
        </p:nvPicPr>
        <p:blipFill>
          <a:blip r:embed="rId3">
            <a:extLst>
              <a:ext uri="{28A0092B-C50C-407E-A947-70E740481C1C}">
                <a14:useLocalDpi xmlns:a14="http://schemas.microsoft.com/office/drawing/2010/main" val="0"/>
              </a:ext>
            </a:extLst>
          </a:blip>
          <a:srcRect/>
          <a:stretch>
            <a:fillRect/>
          </a:stretch>
        </p:blipFill>
        <p:spPr bwMode="auto">
          <a:xfrm>
            <a:off x="201929" y="3851921"/>
            <a:ext cx="6560185" cy="2880320"/>
          </a:xfrm>
          <a:prstGeom prst="rect">
            <a:avLst/>
          </a:prstGeom>
          <a:ln>
            <a:noFill/>
          </a:ln>
          <a:effectLst>
            <a:softEdge rad="112500"/>
          </a:effectLst>
        </p:spPr>
      </p:pic>
      <p:sp>
        <p:nvSpPr>
          <p:cNvPr id="5" name="Text Box 701"/>
          <p:cNvSpPr txBox="1"/>
          <p:nvPr/>
        </p:nvSpPr>
        <p:spPr>
          <a:xfrm>
            <a:off x="3861048" y="4932040"/>
            <a:ext cx="2338070" cy="1660641"/>
          </a:xfrm>
          <a:prstGeom prst="rect">
            <a:avLst/>
          </a:prstGeom>
          <a:solidFill>
            <a:schemeClr val="bg1">
              <a:lumMod val="95000"/>
            </a:schemeClr>
          </a:solidFill>
          <a:ln w="6350">
            <a:noFill/>
          </a:ln>
          <a:effectLst>
            <a:softEdge rad="127000"/>
          </a:effectLst>
          <a:scene3d>
            <a:camera prst="orthographicFront">
              <a:rot lat="0" lon="0" rev="0"/>
            </a:camera>
            <a:lightRig rig="contrasting" dir="t">
              <a:rot lat="0" lon="0" rev="7800000"/>
            </a:lightRig>
          </a:scene3d>
          <a:sp3d>
            <a:bevelT w="139700" h="1397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endParaRPr lang="en-IN" sz="1100" dirty="0">
              <a:effectLst/>
              <a:ea typeface="Calibri"/>
              <a:cs typeface="Times New Roman"/>
            </a:endParaRPr>
          </a:p>
          <a:p>
            <a:pPr algn="ctr">
              <a:lnSpc>
                <a:spcPct val="115000"/>
              </a:lnSpc>
              <a:spcAft>
                <a:spcPts val="0"/>
              </a:spcAft>
            </a:pPr>
            <a:endParaRPr lang="en-IN" sz="1500" b="1" dirty="0" smtClean="0">
              <a:solidFill>
                <a:srgbClr val="002060"/>
              </a:solidFill>
              <a:effectLst/>
              <a:ea typeface="Calibri"/>
              <a:cs typeface="Times New Roman"/>
            </a:endParaRPr>
          </a:p>
          <a:p>
            <a:pPr algn="ctr">
              <a:lnSpc>
                <a:spcPct val="115000"/>
              </a:lnSpc>
              <a:spcAft>
                <a:spcPts val="0"/>
              </a:spcAft>
            </a:pPr>
            <a:endParaRPr lang="en-IN" sz="1500" b="1" dirty="0">
              <a:solidFill>
                <a:srgbClr val="002060"/>
              </a:solidFill>
              <a:ea typeface="Calibri"/>
              <a:cs typeface="Times New Roman"/>
            </a:endParaRPr>
          </a:p>
          <a:p>
            <a:pPr algn="ctr">
              <a:lnSpc>
                <a:spcPct val="115000"/>
              </a:lnSpc>
              <a:spcAft>
                <a:spcPts val="0"/>
              </a:spcAft>
            </a:pPr>
            <a:r>
              <a:rPr lang="en-IN" sz="1500" b="1" dirty="0" smtClean="0">
                <a:solidFill>
                  <a:srgbClr val="002060"/>
                </a:solidFill>
                <a:effectLst/>
                <a:ea typeface="Calibri"/>
                <a:cs typeface="Times New Roman"/>
              </a:rPr>
              <a:t>Welcome </a:t>
            </a:r>
            <a:r>
              <a:rPr lang="en-IN" sz="1500" b="1" dirty="0">
                <a:solidFill>
                  <a:srgbClr val="002060"/>
                </a:solidFill>
                <a:effectLst/>
                <a:ea typeface="Calibri"/>
                <a:cs typeface="Times New Roman"/>
              </a:rPr>
              <a:t>to second home</a:t>
            </a:r>
            <a:endParaRPr lang="en-IN" sz="1100" dirty="0">
              <a:effectLst/>
              <a:ea typeface="Calibri"/>
              <a:cs typeface="Times New Roman"/>
            </a:endParaRPr>
          </a:p>
          <a:p>
            <a:pPr algn="ctr">
              <a:lnSpc>
                <a:spcPct val="115000"/>
              </a:lnSpc>
              <a:spcAft>
                <a:spcPts val="0"/>
              </a:spcAft>
            </a:pPr>
            <a:r>
              <a:rPr lang="en-IN" sz="1500" b="1" dirty="0">
                <a:solidFill>
                  <a:srgbClr val="002060"/>
                </a:solidFill>
                <a:effectLst/>
                <a:ea typeface="Calibri"/>
                <a:cs typeface="Times New Roman"/>
              </a:rPr>
              <a:t>Mr Rosh – Dubai</a:t>
            </a:r>
            <a:endParaRPr lang="en-IN" sz="1100" dirty="0">
              <a:effectLst/>
              <a:ea typeface="Calibri"/>
              <a:cs typeface="Times New Roman"/>
            </a:endParaRPr>
          </a:p>
          <a:p>
            <a:pPr algn="ctr">
              <a:lnSpc>
                <a:spcPct val="115000"/>
              </a:lnSpc>
              <a:spcAft>
                <a:spcPts val="0"/>
              </a:spcAft>
            </a:pPr>
            <a:r>
              <a:rPr lang="en-IN" sz="1500" b="1" dirty="0" smtClean="0">
                <a:solidFill>
                  <a:srgbClr val="002060"/>
                </a:solidFill>
                <a:effectLst/>
                <a:ea typeface="Calibri"/>
                <a:cs typeface="Times New Roman"/>
              </a:rPr>
              <a:t> </a:t>
            </a:r>
            <a:endParaRPr lang="en-IN" sz="1100" dirty="0">
              <a:effectLst/>
              <a:ea typeface="Calibri"/>
              <a:cs typeface="Times New Roman"/>
            </a:endParaRPr>
          </a:p>
          <a:p>
            <a:pPr>
              <a:lnSpc>
                <a:spcPct val="115000"/>
              </a:lnSpc>
              <a:spcAft>
                <a:spcPts val="1000"/>
              </a:spcAft>
            </a:pPr>
            <a:r>
              <a:rPr lang="en-IN" sz="1500" b="1" dirty="0">
                <a:effectLst/>
                <a:ea typeface="Calibri"/>
                <a:cs typeface="Times New Roman"/>
              </a:rPr>
              <a:t> </a:t>
            </a:r>
            <a:endParaRPr lang="en-IN" sz="1100" dirty="0">
              <a:effectLst/>
              <a:ea typeface="Calibri"/>
              <a:cs typeface="Times New Roman"/>
            </a:endParaRPr>
          </a:p>
        </p:txBody>
      </p:sp>
      <p:pic>
        <p:nvPicPr>
          <p:cNvPr id="6" name="Picture 5" descr="F:\UK\Pics\Unisys_Logo-PNG.png"/>
          <p:cNvPicPr/>
          <p:nvPr/>
        </p:nvPicPr>
        <p:blipFill>
          <a:blip r:embed="rId4" cstate="print">
            <a:duotone>
              <a:prstClr val="black"/>
              <a:schemeClr val="bg1">
                <a:lumMod val="85000"/>
                <a:tint val="45000"/>
                <a:satMod val="400000"/>
              </a:schemeClr>
            </a:duotone>
            <a:extLst>
              <a:ext uri="{28A0092B-C50C-407E-A947-70E740481C1C}">
                <a14:useLocalDpi xmlns:a14="http://schemas.microsoft.com/office/drawing/2010/main" val="0"/>
              </a:ext>
            </a:extLst>
          </a:blip>
          <a:srcRect/>
          <a:stretch>
            <a:fillRect/>
          </a:stretch>
        </p:blipFill>
        <p:spPr bwMode="auto">
          <a:xfrm>
            <a:off x="4220845" y="5076056"/>
            <a:ext cx="1583690" cy="413385"/>
          </a:xfrm>
          <a:prstGeom prst="rect">
            <a:avLst/>
          </a:prstGeom>
          <a:noFill/>
          <a:ln>
            <a:noFill/>
          </a:ln>
        </p:spPr>
      </p:pic>
      <p:sp>
        <p:nvSpPr>
          <p:cNvPr id="7" name="Text Box 725"/>
          <p:cNvSpPr txBox="1"/>
          <p:nvPr/>
        </p:nvSpPr>
        <p:spPr>
          <a:xfrm>
            <a:off x="201930" y="6732240"/>
            <a:ext cx="6560185" cy="20516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600" b="1" dirty="0">
                <a:solidFill>
                  <a:srgbClr val="C00000"/>
                </a:solidFill>
                <a:effectLst/>
                <a:ea typeface="Calibri"/>
                <a:cs typeface="Times New Roman"/>
              </a:rPr>
              <a:t>Welcome to Unisys:</a:t>
            </a:r>
            <a:endParaRPr lang="en-IN" sz="1100" dirty="0">
              <a:effectLst/>
              <a:ea typeface="Calibri"/>
              <a:cs typeface="Times New Roman"/>
            </a:endParaRPr>
          </a:p>
          <a:p>
            <a:pPr algn="just">
              <a:lnSpc>
                <a:spcPct val="115000"/>
              </a:lnSpc>
              <a:spcAft>
                <a:spcPts val="0"/>
              </a:spcAft>
            </a:pPr>
            <a:r>
              <a:rPr lang="en-IN" sz="1400" b="1" dirty="0">
                <a:solidFill>
                  <a:srgbClr val="002060"/>
                </a:solidFill>
                <a:effectLst/>
                <a:ea typeface="Calibri"/>
                <a:cs typeface="Times New Roman"/>
              </a:rPr>
              <a:t>Warm welcome by Unisys at Jaipur airport. One welcome kit is given to student, which contains</a:t>
            </a:r>
            <a:endParaRPr lang="en-IN" sz="1100" dirty="0">
              <a:effectLst/>
              <a:ea typeface="Calibri"/>
              <a:cs typeface="Times New Roman"/>
            </a:endParaRPr>
          </a:p>
          <a:p>
            <a:pPr marL="342900" lvl="0" indent="-342900" algn="just">
              <a:lnSpc>
                <a:spcPct val="115000"/>
              </a:lnSpc>
              <a:spcAft>
                <a:spcPts val="0"/>
              </a:spcAft>
              <a:buFont typeface="Symbol"/>
              <a:buChar char=""/>
            </a:pPr>
            <a:r>
              <a:rPr lang="en-IN" sz="1400" b="1" dirty="0">
                <a:solidFill>
                  <a:srgbClr val="002060"/>
                </a:solidFill>
                <a:effectLst/>
                <a:ea typeface="Calibri"/>
                <a:cs typeface="Times New Roman"/>
              </a:rPr>
              <a:t>One post-paid mobile SIM card to use for local  communication</a:t>
            </a:r>
            <a:endParaRPr lang="en-IN" sz="1100" dirty="0">
              <a:effectLst/>
              <a:ea typeface="Calibri"/>
              <a:cs typeface="Times New Roman"/>
            </a:endParaRPr>
          </a:p>
          <a:p>
            <a:pPr marL="342900" lvl="0" indent="-342900" algn="just">
              <a:lnSpc>
                <a:spcPct val="115000"/>
              </a:lnSpc>
              <a:spcAft>
                <a:spcPts val="0"/>
              </a:spcAft>
              <a:buFont typeface="Symbol"/>
              <a:buChar char=""/>
            </a:pPr>
            <a:r>
              <a:rPr lang="en-IN" sz="1400" b="1" dirty="0">
                <a:solidFill>
                  <a:srgbClr val="002060"/>
                </a:solidFill>
                <a:effectLst/>
                <a:ea typeface="Calibri"/>
                <a:cs typeface="Times New Roman"/>
              </a:rPr>
              <a:t>Safety &amp; security guidelines to follow</a:t>
            </a:r>
            <a:endParaRPr lang="en-IN" sz="1100" dirty="0">
              <a:effectLst/>
              <a:ea typeface="Calibri"/>
              <a:cs typeface="Times New Roman"/>
            </a:endParaRPr>
          </a:p>
          <a:p>
            <a:pPr algn="just">
              <a:lnSpc>
                <a:spcPct val="115000"/>
              </a:lnSpc>
              <a:spcAft>
                <a:spcPts val="0"/>
              </a:spcAft>
            </a:pPr>
            <a:r>
              <a:rPr lang="en-IN" sz="1400" b="1" dirty="0">
                <a:solidFill>
                  <a:srgbClr val="002060"/>
                </a:solidFill>
                <a:effectLst/>
                <a:ea typeface="Calibri"/>
                <a:cs typeface="Times New Roman"/>
              </a:rPr>
              <a:t> </a:t>
            </a:r>
            <a:endParaRPr lang="en-IN" sz="1100" dirty="0">
              <a:effectLst/>
              <a:ea typeface="Calibri"/>
              <a:cs typeface="Times New Roman"/>
            </a:endParaRPr>
          </a:p>
          <a:p>
            <a:pPr algn="just">
              <a:lnSpc>
                <a:spcPct val="115000"/>
              </a:lnSpc>
              <a:spcAft>
                <a:spcPts val="0"/>
              </a:spcAft>
            </a:pPr>
            <a:r>
              <a:rPr lang="en-IN" sz="1400" b="1" dirty="0">
                <a:solidFill>
                  <a:srgbClr val="002060"/>
                </a:solidFill>
                <a:effectLst/>
                <a:ea typeface="Calibri"/>
                <a:cs typeface="Times New Roman"/>
              </a:rPr>
              <a:t>After reaching at Kota at Unisys guest house, detailed orientation is given by Desk manager.    </a:t>
            </a:r>
            <a:endParaRPr lang="en-IN" sz="1100" dirty="0">
              <a:effectLst/>
              <a:ea typeface="Calibri"/>
              <a:cs typeface="Times New Roman"/>
            </a:endParaRPr>
          </a:p>
        </p:txBody>
      </p:sp>
      <p:pic>
        <p:nvPicPr>
          <p:cNvPr id="8" name="Picture 7" descr="F:\UK\Pics\Unisys_Logo-PNG.png"/>
          <p:cNvPicPr/>
          <p:nvPr/>
        </p:nvPicPr>
        <p:blipFill rotWithShape="1">
          <a:blip r:embed="rId5" cstate="print">
            <a:clrChange>
              <a:clrFrom>
                <a:srgbClr val="F6FCF8"/>
              </a:clrFrom>
              <a:clrTo>
                <a:srgbClr val="F6FCF8">
                  <a:alpha val="0"/>
                </a:srgbClr>
              </a:clrTo>
            </a:clrChange>
            <a:extLst>
              <a:ext uri="{BEBA8EAE-BF5A-486C-A8C5-ECC9F3942E4B}">
                <a14:imgProps xmlns:a14="http://schemas.microsoft.com/office/drawing/2010/main">
                  <a14:imgLayer r:embed="rId6">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4063222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8359</TotalTime>
  <Words>1812</Words>
  <Application>Microsoft Office PowerPoint</Application>
  <PresentationFormat>On-screen Show (4:3)</PresentationFormat>
  <Paragraphs>257</Paragraphs>
  <Slides>15</Slides>
  <Notes>2</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Unisys Educational and Research Pvt Ltd</dc:creator>
  <cp:lastModifiedBy>B S RAJORA</cp:lastModifiedBy>
  <cp:revision>170</cp:revision>
  <dcterms:created xsi:type="dcterms:W3CDTF">2016-12-17T11:59:00Z</dcterms:created>
  <dcterms:modified xsi:type="dcterms:W3CDTF">2017-01-21T15:11:03Z</dcterms:modified>
</cp:coreProperties>
</file>